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6c1497158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6c149715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0725e70d7d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0725e70d7d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Read through the source - students to answer questions on worksheet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0725e70d7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0725e70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we continue on with our source analysis, we’re just going to hear a bit more detail about the Holodomor from historian Anne Applebaum.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0725e70d7d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0725e70d7d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Read through the source - students to answer questions on worksheet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98c868b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98c868b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Partly because of the denials of Walter Duranty and other journalists, and the efforts of the Soviet Union to suppress the truth, the Holodomor has largely been forgotten.</a:t>
            </a:r>
            <a:endParaRPr/>
          </a:p>
          <a:p>
            <a:pPr indent="-298450" lvl="0" marL="457200" rtl="0" algn="l">
              <a:spcBef>
                <a:spcPts val="0"/>
              </a:spcBef>
              <a:spcAft>
                <a:spcPts val="0"/>
              </a:spcAft>
              <a:buSzPts val="1100"/>
              <a:buChar char="●"/>
            </a:pPr>
            <a:r>
              <a:rPr lang="en"/>
              <a:t>While other major mass casualty events - WWI, WWII, the Holocaust, or, more recently, the COVID-19 pandemic and 9/11 - all are widely known about, despite leading to the deaths of 3.9 million people, the Holodomor is still something most people have never even heard of.</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0725e70d7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0725e70d7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some of the other reasons why it has been forgotten?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06c1497158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306c1497158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en" sz="900">
                <a:solidFill>
                  <a:schemeClr val="dk1"/>
                </a:solidFill>
              </a:rPr>
              <a:t>Since the fall of the Soviet Union in 1991, Ukrainians have been free to talk about the tragedy of the Holodomor, and have dedicated memorials, an annual day of remembrance.</a:t>
            </a:r>
            <a:endParaRPr sz="900">
              <a:solidFill>
                <a:schemeClr val="dk1"/>
              </a:solidFill>
            </a:endParaRPr>
          </a:p>
          <a:p>
            <a:pPr indent="-298450" lvl="0" marL="457200" rtl="0" algn="l">
              <a:lnSpc>
                <a:spcPct val="115000"/>
              </a:lnSpc>
              <a:spcBef>
                <a:spcPts val="0"/>
              </a:spcBef>
              <a:spcAft>
                <a:spcPts val="0"/>
              </a:spcAft>
              <a:buSzPts val="1100"/>
              <a:buChar char="●"/>
            </a:pPr>
            <a:r>
              <a:rPr lang="en" sz="900">
                <a:solidFill>
                  <a:schemeClr val="dk1"/>
                </a:solidFill>
              </a:rPr>
              <a:t>International recognition of the Holodomor is slowly beginning to arrive as well. Canada, the US, Poland and Australia have all passed resolutions affirming the famine as an act of genocide, while the European Parliament and UNESCO have acknowledged the Holodomor as a crime against humanity.</a:t>
            </a:r>
            <a:endParaRPr sz="900">
              <a:solidFill>
                <a:schemeClr val="dk1"/>
              </a:solidFill>
            </a:endParaRPr>
          </a:p>
          <a:p>
            <a:pPr indent="-298450" lvl="0" marL="457200" rtl="0" algn="l">
              <a:lnSpc>
                <a:spcPct val="115000"/>
              </a:lnSpc>
              <a:spcBef>
                <a:spcPts val="0"/>
              </a:spcBef>
              <a:spcAft>
                <a:spcPts val="0"/>
              </a:spcAft>
              <a:buSzPts val="1100"/>
              <a:buChar char="●"/>
            </a:pPr>
            <a:r>
              <a:rPr lang="en" sz="900">
                <a:solidFill>
                  <a:schemeClr val="dk1"/>
                </a:solidFill>
              </a:rPr>
              <a:t>However, public knowledge of the Holodomor is still slim, so what can we do to change that? What are your ideas?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06c1497158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06c1497158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As a result of his reporting on the Holodomor in Soviet-controlled Ukraine, Gareth Jones was banned from entering the Soviet Union again.</a:t>
            </a:r>
            <a:endParaRPr/>
          </a:p>
          <a:p>
            <a:pPr indent="-298450" lvl="0" marL="457200" rtl="0" algn="l">
              <a:spcBef>
                <a:spcPts val="0"/>
              </a:spcBef>
              <a:spcAft>
                <a:spcPts val="0"/>
              </a:spcAft>
              <a:buSzPts val="1100"/>
              <a:buChar char="●"/>
            </a:pPr>
            <a:r>
              <a:rPr lang="en"/>
              <a:t>Banned from the Soviet Union, Jones turned his attention to the Far East, travelling to Japan, Beijing and ultimately Inner Mongolia.</a:t>
            </a:r>
            <a:endParaRPr/>
          </a:p>
          <a:p>
            <a:pPr indent="-298450" lvl="0" marL="457200" rtl="0" algn="l">
              <a:spcBef>
                <a:spcPts val="0"/>
              </a:spcBef>
              <a:spcAft>
                <a:spcPts val="0"/>
              </a:spcAft>
              <a:buSzPts val="1100"/>
              <a:buChar char="●"/>
            </a:pPr>
            <a:r>
              <a:rPr lang="en"/>
              <a:t>On 17 August 1935, The Times reported that the Chinese authorities had found Jones's body the previous day with three bullet wounds. There is a suspicion among some historians that his murder had been engineered by the Soviet NKVD, as revenge for the embarrassment he had caused the Soviet regime.</a:t>
            </a:r>
            <a:endParaRPr/>
          </a:p>
          <a:p>
            <a:pPr indent="-298450" lvl="0" marL="457200" rtl="0" algn="l">
              <a:spcBef>
                <a:spcPts val="0"/>
              </a:spcBef>
              <a:spcAft>
                <a:spcPts val="0"/>
              </a:spcAft>
              <a:buSzPts val="1100"/>
              <a:buChar char="●"/>
            </a:pPr>
            <a:r>
              <a:rPr lang="en"/>
              <a:t>As his friend, former Prime Minister David Lloyd George later said: ‘That part of the world is a cauldron of conflicting intrigue and one or other interests concerned probably knew that Mr Gareth Jones knew too much of what was going on. I had always been afraid he would take one risk too many. He had the almost unfailing knack of getting at things that mattered.’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06c1497158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06c1497158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Thanks to the work of his niece, Margaret, when she rediscovered all his old letters and diaries in their old family home in Wales, Gareth Jones’s story is beginning to be told again.</a:t>
            </a:r>
            <a:endParaRPr/>
          </a:p>
          <a:p>
            <a:pPr indent="-298450" lvl="0" marL="457200" rtl="0" algn="l">
              <a:spcBef>
                <a:spcPts val="0"/>
              </a:spcBef>
              <a:spcAft>
                <a:spcPts val="0"/>
              </a:spcAft>
              <a:buSzPts val="1100"/>
              <a:buChar char="●"/>
            </a:pPr>
            <a:r>
              <a:rPr lang="en"/>
              <a:t>He has been memorialised on a plaque in Wales, his diaries are on display in the Wren Library at Trinity College, Cambridge, and streets have been named after him in several Ukrainian cities. A fantastic </a:t>
            </a:r>
            <a:r>
              <a:rPr lang="en"/>
              <a:t>feature</a:t>
            </a:r>
            <a:r>
              <a:rPr lang="en"/>
              <a:t> film exploring his life was also released in 2019, featuring James Norton. </a:t>
            </a:r>
            <a:endParaRPr/>
          </a:p>
          <a:p>
            <a:pPr indent="-298450" lvl="0" marL="457200" rtl="0" algn="l">
              <a:spcBef>
                <a:spcPts val="0"/>
              </a:spcBef>
              <a:spcAft>
                <a:spcPts val="0"/>
              </a:spcAft>
              <a:buSzPts val="1100"/>
              <a:buChar char="●"/>
            </a:pPr>
            <a:r>
              <a:rPr lang="en"/>
              <a:t>At the heart of all of this is the family website set up by Margaret and her husband, telling Gareth’s story, reporting his research on the Holodomor, and recalling their </a:t>
            </a:r>
            <a:r>
              <a:rPr lang="en"/>
              <a:t>own</a:t>
            </a:r>
            <a:r>
              <a:rPr lang="en"/>
              <a:t> memories of him.</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06c1497158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06c1497158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At the Foundation for the History of Totalitarianism, we work to make sure that the victims of </a:t>
            </a:r>
            <a:r>
              <a:rPr lang="en"/>
              <a:t>totalitarian</a:t>
            </a:r>
            <a:r>
              <a:rPr lang="en"/>
              <a:t> regimes like those of Hitler and Stalin are not forgotten.</a:t>
            </a:r>
            <a:endParaRPr/>
          </a:p>
          <a:p>
            <a:pPr indent="-298450" lvl="0" marL="457200" rtl="0" algn="l">
              <a:spcBef>
                <a:spcPts val="0"/>
              </a:spcBef>
              <a:spcAft>
                <a:spcPts val="0"/>
              </a:spcAft>
              <a:buSzPts val="1100"/>
              <a:buChar char="-"/>
            </a:pPr>
            <a:r>
              <a:rPr lang="en"/>
              <a:t>We run an annual essay competition for sixth formers that I encourage you to </a:t>
            </a:r>
            <a:r>
              <a:rPr lang="en"/>
              <a:t>register</a:t>
            </a:r>
            <a:r>
              <a:rPr lang="en"/>
              <a:t> to participate in. This year’s competition is about Jung Chang. The winning entry wins £1500 and the deadline is 26th January. You can sign up to participate on our website.</a:t>
            </a:r>
            <a:endParaRPr/>
          </a:p>
          <a:p>
            <a:pPr indent="-298450" lvl="0" marL="457200" rtl="0" algn="l">
              <a:spcBef>
                <a:spcPts val="0"/>
              </a:spcBef>
              <a:spcAft>
                <a:spcPts val="0"/>
              </a:spcAft>
              <a:buSzPts val="1100"/>
              <a:buChar char="-"/>
            </a:pPr>
            <a:r>
              <a:rPr lang="en"/>
              <a:t>We’d also like to invite you to consider delivering a short assembly to younger students at your school about the Holodomor. You can find a ready-made assembly on our website.</a:t>
            </a:r>
            <a:endParaRPr/>
          </a:p>
          <a:p>
            <a:pPr indent="-298450" lvl="0" marL="457200" rtl="0" algn="l">
              <a:spcBef>
                <a:spcPts val="0"/>
              </a:spcBef>
              <a:spcAft>
                <a:spcPts val="0"/>
              </a:spcAft>
              <a:buSzPts val="1100"/>
              <a:buChar char="-"/>
            </a:pPr>
            <a:r>
              <a:rPr lang="en"/>
              <a:t>Finally, we have recently commissioned a new book, At Dawn They Came: Soviet Terror and Repression, 1917 - 1953. It is also on sale on our website.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06c1497158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06c1497158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09574d1d8e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09574d1d8e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Introduce students to the topic of the Holodomor by asking them to identify these famous faces. Students should be able to identify Lenin, Trotsky, Stalin and the Romanovs, but probably not Gareth Jones (far-right). Introduce Gareth Jones as a figure who played an important role in one of the most important </a:t>
            </a:r>
            <a:r>
              <a:rPr lang="en"/>
              <a:t>atrocities</a:t>
            </a:r>
            <a:r>
              <a:rPr lang="en"/>
              <a:t> of the Soviet era.</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0725e70d7d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0725e70d7d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06c1497158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06c1497158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0725e70d7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0725e70d7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06c1497158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06c1497158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06c1497158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06c1497158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06c1497158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06c1497158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This is the family photograph of the Jones Family, taken in 1930 in South Wales.</a:t>
            </a:r>
            <a:endParaRPr/>
          </a:p>
          <a:p>
            <a:pPr indent="-298450" lvl="0" marL="457200" rtl="0" algn="l">
              <a:spcBef>
                <a:spcPts val="0"/>
              </a:spcBef>
              <a:spcAft>
                <a:spcPts val="0"/>
              </a:spcAft>
              <a:buSzPts val="1100"/>
              <a:buChar char="●"/>
            </a:pPr>
            <a:r>
              <a:rPr lang="en"/>
              <a:t>Let’s meet the family! Sitting down, we have Annie and Edgar. Then we have their children: Gwyneth, Gareth, Eirian and Winnie. And sitting on Grandpa Edgar’s knee, we have little Margaret, Eirian’s daughter.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06c1497158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06c1497158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en">
                <a:solidFill>
                  <a:schemeClr val="dk1"/>
                </a:solidFill>
              </a:rPr>
              <a:t>Margaret was born in London in June 1925. She spent her school holidays at her grandparents’ home in South Wales. </a:t>
            </a:r>
            <a:endParaRPr>
              <a:solidFill>
                <a:schemeClr val="dk1"/>
              </a:solidFill>
            </a:endParaRPr>
          </a:p>
          <a:p>
            <a:pPr indent="-298450" lvl="0" marL="457200" rtl="0" algn="l">
              <a:lnSpc>
                <a:spcPct val="115000"/>
              </a:lnSpc>
              <a:spcBef>
                <a:spcPts val="0"/>
              </a:spcBef>
              <a:spcAft>
                <a:spcPts val="0"/>
              </a:spcAft>
              <a:buSzPts val="1100"/>
              <a:buChar char="●"/>
            </a:pPr>
            <a:r>
              <a:rPr lang="en">
                <a:solidFill>
                  <a:schemeClr val="dk1"/>
                </a:solidFill>
              </a:rPr>
              <a:t>It was there that she learned Welsh and enjoyed listening to the exotic tales of her family, especially her uncle Gareth, who had travelled all over the world.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But when Margaret was 10 years old, she came down the stairs of her home in London to receive the devastating news from her father that her wonderful Uncle Gareth had been killed on his travels in Mongolia, just days away from his 30th birthday.</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Margaret was devastated, but as time passed, she had to grow</a:t>
            </a:r>
            <a:r>
              <a:rPr lang="en">
                <a:solidFill>
                  <a:schemeClr val="dk1"/>
                </a:solidFill>
              </a:rPr>
              <a:t> up. During World War Two, she was evacuated to Canada to escape the Luffwaffe’s Blitz bombing campaign, and later, she returned, studying medicine at St Andrew’s University, qualifying as a doctor, getting married, and raising her four boys in Nottingham.</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All the while, the world forgot about Gareth Jones.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06c1497158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06c1497158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
                <a:solidFill>
                  <a:schemeClr val="dk1"/>
                </a:solidFill>
              </a:rPr>
              <a:t>Or at least, this was true until many decades later, because on one day in 1999, Margaret, now decades older and retired, returned to her old family home in Wales. While clearing out some old furniture, she discovered a trunk full of old letters and diaries.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At last, the secret of what had really happened to her uncle Gareth - and the truth of what he had discovered on his travels - was about to be told again.</a:t>
            </a:r>
            <a:endParaRPr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06c1497158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06c1497158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are going to be exploring a series of primary sources to find out what had really happened to Margaret’s Uncle Gareth on his travels and what he learned before he was murdered.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725e70d7d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0725e70d7d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Read through the source - students to answer questions on worksheet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725e70d7d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725e70d7d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Read through the source - students to answer questions on worksheet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0725e70d7d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0725e70d7d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Read through the source - students to answer questions on worksheet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ZXQjfcDIk00" TargetMode="Externa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jp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7.jpg"/><Relationship Id="rId4" Type="http://schemas.openxmlformats.org/officeDocument/2006/relationships/image" Target="../media/image16.jpg"/><Relationship Id="rId5" Type="http://schemas.openxmlformats.org/officeDocument/2006/relationships/image" Target="../media/image25.jpg"/><Relationship Id="rId6" Type="http://schemas.openxmlformats.org/officeDocument/2006/relationships/image" Target="../media/image15.jpg"/><Relationship Id="rId7"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21.jpg"/><Relationship Id="rId5" Type="http://schemas.openxmlformats.org/officeDocument/2006/relationships/image" Target="../media/image22.jpg"/><Relationship Id="rId6" Type="http://schemas.openxmlformats.org/officeDocument/2006/relationships/image" Target="../media/image3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jpg"/><Relationship Id="rId4" Type="http://schemas.openxmlformats.org/officeDocument/2006/relationships/image" Target="../media/image23.jpg"/><Relationship Id="rId5"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jpg"/><Relationship Id="rId4" Type="http://schemas.openxmlformats.org/officeDocument/2006/relationships/image" Target="../media/image28.jpg"/><Relationship Id="rId5" Type="http://schemas.openxmlformats.org/officeDocument/2006/relationships/image" Target="../media/image29.png"/><Relationship Id="rId6" Type="http://schemas.openxmlformats.org/officeDocument/2006/relationships/image" Target="../media/image35.jpg"/><Relationship Id="rId7" Type="http://schemas.openxmlformats.org/officeDocument/2006/relationships/image" Target="../media/image30.png"/><Relationship Id="rId8" Type="http://schemas.openxmlformats.org/officeDocument/2006/relationships/image" Target="../media/image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3.jpg"/><Relationship Id="rId4" Type="http://schemas.openxmlformats.org/officeDocument/2006/relationships/image" Target="../media/image31.png"/><Relationship Id="rId5" Type="http://schemas.openxmlformats.org/officeDocument/2006/relationships/image" Target="../media/image3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3.jpg"/><Relationship Id="rId5" Type="http://schemas.openxmlformats.org/officeDocument/2006/relationships/image" Target="../media/image4.jpg"/><Relationship Id="rId6" Type="http://schemas.openxmlformats.org/officeDocument/2006/relationships/image" Target="../media/image5.jpg"/><Relationship Id="rId7"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9.jp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3.jpg"/><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1.jp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11.jpg"/><Relationship Id="rId5" Type="http://schemas.openxmlformats.org/officeDocument/2006/relationships/image" Target="../media/image19.png"/><Relationship Id="rId6" Type="http://schemas.openxmlformats.org/officeDocument/2006/relationships/image" Target="../media/image14.png"/><Relationship Id="rId7" Type="http://schemas.openxmlformats.org/officeDocument/2006/relationships/image" Target="../media/image13.jpg"/><Relationship Id="rId8"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15404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3720"/>
              <a:t>Historical Workshop</a:t>
            </a:r>
            <a:endParaRPr b="1" sz="3720"/>
          </a:p>
        </p:txBody>
      </p:sp>
      <p:sp>
        <p:nvSpPr>
          <p:cNvPr id="55" name="Google Shape;55;p13"/>
          <p:cNvSpPr txBox="1"/>
          <p:nvPr>
            <p:ph idx="1" type="body"/>
          </p:nvPr>
        </p:nvSpPr>
        <p:spPr>
          <a:xfrm>
            <a:off x="311700" y="2503575"/>
            <a:ext cx="8520600" cy="17307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3100"/>
              <a:t>What can sources reveal about the historiography of the Holodomor?</a:t>
            </a:r>
            <a:endParaRPr sz="3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2"/>
          <p:cNvSpPr txBox="1"/>
          <p:nvPr>
            <p:ph type="title"/>
          </p:nvPr>
        </p:nvSpPr>
        <p:spPr>
          <a:xfrm>
            <a:off x="0" y="-74375"/>
            <a:ext cx="9144000" cy="74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4. How severe was the Holodomor?</a:t>
            </a:r>
            <a:endParaRPr b="1"/>
          </a:p>
        </p:txBody>
      </p:sp>
      <p:sp>
        <p:nvSpPr>
          <p:cNvPr id="132" name="Google Shape;132;p22"/>
          <p:cNvSpPr txBox="1"/>
          <p:nvPr/>
        </p:nvSpPr>
        <p:spPr>
          <a:xfrm>
            <a:off x="97800" y="470900"/>
            <a:ext cx="8948400" cy="437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300">
                <a:solidFill>
                  <a:schemeClr val="dk1"/>
                </a:solidFill>
              </a:rPr>
              <a:t>Excerpt from ‘A Woman from Ukraine Tells of Famine and Cannibalism’ reported by a </a:t>
            </a:r>
            <a:endParaRPr b="1" sz="1300">
              <a:solidFill>
                <a:schemeClr val="dk1"/>
              </a:solidFill>
            </a:endParaRPr>
          </a:p>
          <a:p>
            <a:pPr indent="0" lvl="0" marL="0" rtl="0" algn="l">
              <a:lnSpc>
                <a:spcPct val="115000"/>
              </a:lnSpc>
              <a:spcBef>
                <a:spcPts val="0"/>
              </a:spcBef>
              <a:spcAft>
                <a:spcPts val="0"/>
              </a:spcAft>
              <a:buNone/>
            </a:pPr>
            <a:r>
              <a:rPr b="1" lang="en" sz="1300">
                <a:solidFill>
                  <a:schemeClr val="dk1"/>
                </a:solidFill>
              </a:rPr>
              <a:t>Canadian newspaper, ‘The Ukrainian Voice’, 13 September 1933. It was very rare for Ukrainian </a:t>
            </a:r>
            <a:endParaRPr b="1" sz="1300">
              <a:solidFill>
                <a:schemeClr val="dk1"/>
              </a:solidFill>
            </a:endParaRPr>
          </a:p>
          <a:p>
            <a:pPr indent="0" lvl="0" marL="0" rtl="0" algn="l">
              <a:lnSpc>
                <a:spcPct val="115000"/>
              </a:lnSpc>
              <a:spcBef>
                <a:spcPts val="0"/>
              </a:spcBef>
              <a:spcAft>
                <a:spcPts val="0"/>
              </a:spcAft>
              <a:buNone/>
            </a:pPr>
            <a:r>
              <a:rPr b="1" lang="en" sz="1300">
                <a:solidFill>
                  <a:schemeClr val="dk1"/>
                </a:solidFill>
              </a:rPr>
              <a:t>farmers to afford the means to move abroad during the famine, however the experiences of </a:t>
            </a:r>
            <a:endParaRPr b="1" sz="1300">
              <a:solidFill>
                <a:schemeClr val="dk1"/>
              </a:solidFill>
            </a:endParaRPr>
          </a:p>
          <a:p>
            <a:pPr indent="0" lvl="0" marL="0" rtl="0" algn="l">
              <a:lnSpc>
                <a:spcPct val="115000"/>
              </a:lnSpc>
              <a:spcBef>
                <a:spcPts val="0"/>
              </a:spcBef>
              <a:spcAft>
                <a:spcPts val="0"/>
              </a:spcAft>
              <a:buNone/>
            </a:pPr>
            <a:r>
              <a:rPr b="1" lang="en" sz="1300">
                <a:solidFill>
                  <a:schemeClr val="dk1"/>
                </a:solidFill>
              </a:rPr>
              <a:t>famine that the woman describes were typical.</a:t>
            </a:r>
            <a:endParaRPr b="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Q:</a:t>
            </a:r>
            <a:r>
              <a:rPr i="1" lang="en" sz="1300">
                <a:solidFill>
                  <a:schemeClr val="dk1"/>
                </a:solidFill>
              </a:rPr>
              <a:t> How were people living in Ukraine at that time?</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A: </a:t>
            </a:r>
            <a:r>
              <a:rPr i="1" lang="en" sz="1300">
                <a:solidFill>
                  <a:schemeClr val="dk1"/>
                </a:solidFill>
              </a:rPr>
              <a:t>There was a terrible famine. People were dying of hunger like flies.</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Q: </a:t>
            </a:r>
            <a:r>
              <a:rPr i="1" lang="en" sz="1300">
                <a:solidFill>
                  <a:schemeClr val="dk1"/>
                </a:solidFill>
              </a:rPr>
              <a:t>Did many die of hunger?</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A: </a:t>
            </a:r>
            <a:r>
              <a:rPr i="1" lang="en" sz="1300">
                <a:solidFill>
                  <a:schemeClr val="dk1"/>
                </a:solidFill>
              </a:rPr>
              <a:t>As far as I could learn, 17 miles in either direction, about one-quarter of the population survived. Three-quarters died.</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Q: </a:t>
            </a:r>
            <a:r>
              <a:rPr i="1" lang="en" sz="1300">
                <a:solidFill>
                  <a:schemeClr val="dk1"/>
                </a:solidFill>
              </a:rPr>
              <a:t>Are people suffering the famine quietly, or are they rebelling?</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A: </a:t>
            </a:r>
            <a:r>
              <a:rPr i="1" lang="en" sz="1300">
                <a:solidFill>
                  <a:schemeClr val="dk1"/>
                </a:solidFill>
              </a:rPr>
              <a:t>How are they to rebel, and what will they achieve by rebelling? They suffer because they have lost all hope. They walk like the blind, and they fall wherever death strikes them. No one pays attention to the corpses lying on the streets. People either step over or sidestep them and keep on walking. From time to time, they are collected and buried in common pits. Seventy and more people are buried together.</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Q:</a:t>
            </a:r>
            <a:r>
              <a:rPr i="1" lang="en" sz="1300">
                <a:solidFill>
                  <a:schemeClr val="dk1"/>
                </a:solidFill>
              </a:rPr>
              <a:t> Have you heard anything about instances of cannibalism?</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A: </a:t>
            </a:r>
            <a:r>
              <a:rPr i="1" lang="en" sz="1300">
                <a:solidFill>
                  <a:schemeClr val="dk1"/>
                </a:solidFill>
              </a:rPr>
              <a:t>Why not? It happens all the time. There have been cases of a mother starving with her children and then killing and eating them when she sees that they are about to die. Or you are walking along the street, and you see a corpse. You look around to see whether anyone is watching, and you cut off a piece of flesh and then bake or cook it.</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Q: </a:t>
            </a:r>
            <a:r>
              <a:rPr i="1" lang="en" sz="1300">
                <a:solidFill>
                  <a:schemeClr val="dk1"/>
                </a:solidFill>
              </a:rPr>
              <a:t>What is the reason for the famine? Has there been a drought or a bad harvest, or are you not sowing anything?</a:t>
            </a:r>
            <a:endParaRPr i="1" sz="1300">
              <a:solidFill>
                <a:schemeClr val="dk1"/>
              </a:solidFill>
            </a:endParaRPr>
          </a:p>
          <a:p>
            <a:pPr indent="0" lvl="0" marL="0" rtl="0" algn="l">
              <a:lnSpc>
                <a:spcPct val="115000"/>
              </a:lnSpc>
              <a:spcBef>
                <a:spcPts val="0"/>
              </a:spcBef>
              <a:spcAft>
                <a:spcPts val="0"/>
              </a:spcAft>
              <a:buNone/>
            </a:pPr>
            <a:r>
              <a:rPr b="1" i="1" lang="en" sz="1300">
                <a:solidFill>
                  <a:schemeClr val="dk1"/>
                </a:solidFill>
              </a:rPr>
              <a:t>A: </a:t>
            </a:r>
            <a:r>
              <a:rPr i="1" lang="en" sz="1300">
                <a:solidFill>
                  <a:schemeClr val="dk1"/>
                </a:solidFill>
              </a:rPr>
              <a:t>There has been a harvest, we sow and we plant, but as soon as anything grows, they take it all away and pack it off to Moscow.</a:t>
            </a:r>
            <a:endParaRPr i="1" sz="1300">
              <a:solidFill>
                <a:schemeClr val="dk2"/>
              </a:solidFill>
            </a:endParaRPr>
          </a:p>
        </p:txBody>
      </p:sp>
      <p:pic>
        <p:nvPicPr>
          <p:cNvPr id="133" name="Google Shape;133;p22"/>
          <p:cNvPicPr preferRelativeResize="0"/>
          <p:nvPr/>
        </p:nvPicPr>
        <p:blipFill>
          <a:blip r:embed="rId3">
            <a:alphaModFix/>
          </a:blip>
          <a:stretch>
            <a:fillRect/>
          </a:stretch>
        </p:blipFill>
        <p:spPr>
          <a:xfrm>
            <a:off x="7535522" y="163722"/>
            <a:ext cx="1376375" cy="1861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3"/>
          <p:cNvSpPr txBox="1"/>
          <p:nvPr>
            <p:ph type="title"/>
          </p:nvPr>
        </p:nvSpPr>
        <p:spPr>
          <a:xfrm>
            <a:off x="311700" y="246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severe was the Holodomor? Hear from historian Anne Applebaum:</a:t>
            </a:r>
            <a:endParaRPr/>
          </a:p>
        </p:txBody>
      </p:sp>
      <p:pic>
        <p:nvPicPr>
          <p:cNvPr descr="Most people in the advanced world have not heard of Holodomor but it was one of the most terrible crimes of the 20th century. It has been recognised as a genocide by over 15 countries including Canada, Australia and the Vatican." id="139" name="Google Shape;139;p23" title="Holodomor featuring Anne Applebaum, author of &quot;Red Famine&quot;">
            <a:hlinkClick r:id="rId3"/>
          </p:cNvPr>
          <p:cNvPicPr preferRelativeResize="0"/>
          <p:nvPr/>
        </p:nvPicPr>
        <p:blipFill>
          <a:blip r:embed="rId4">
            <a:alphaModFix/>
          </a:blip>
          <a:stretch>
            <a:fillRect/>
          </a:stretch>
        </p:blipFill>
        <p:spPr>
          <a:xfrm>
            <a:off x="425075" y="1242175"/>
            <a:ext cx="6255275" cy="3518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4"/>
          <p:cNvSpPr txBox="1"/>
          <p:nvPr>
            <p:ph type="title"/>
          </p:nvPr>
        </p:nvSpPr>
        <p:spPr>
          <a:xfrm>
            <a:off x="0" y="0"/>
            <a:ext cx="914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1720"/>
              <a:t>5. What was the response to the reports of Gareth Jones (and others) on the Holodomor?</a:t>
            </a:r>
            <a:endParaRPr b="1" sz="1720"/>
          </a:p>
        </p:txBody>
      </p:sp>
      <p:sp>
        <p:nvSpPr>
          <p:cNvPr id="145" name="Google Shape;145;p24"/>
          <p:cNvSpPr txBox="1"/>
          <p:nvPr>
            <p:ph idx="1" type="body"/>
          </p:nvPr>
        </p:nvSpPr>
        <p:spPr>
          <a:xfrm>
            <a:off x="0" y="508150"/>
            <a:ext cx="9015900" cy="4573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600"/>
              <a:t>Comment from an interview with George Bernard Shaw of the London School Economics, who visited the USSR, in The New York Evening Post (April 1931): </a:t>
            </a:r>
            <a:r>
              <a:rPr i="1" lang="en" sz="1600"/>
              <a:t>I have seen no undernourished people in the Soviet Union.</a:t>
            </a:r>
            <a:r>
              <a:rPr lang="en" sz="1600"/>
              <a:t> Shaw was a socialist and struggled to </a:t>
            </a:r>
            <a:r>
              <a:rPr lang="en" sz="1600">
                <a:highlight>
                  <a:srgbClr val="FFFFFF"/>
                </a:highlight>
              </a:rPr>
              <a:t>believe that the world’s first workers’ state had a deep and dreadful downside. In any case, he had only visited a ‘potemkin’ village (a ‘model’ village used by the Soviets for duping foreign visitors touring the USSR into believing all was well).</a:t>
            </a:r>
            <a:endParaRPr b="1" sz="1600">
              <a:highlight>
                <a:srgbClr val="FFFFFF"/>
              </a:highlight>
            </a:endParaRPr>
          </a:p>
          <a:p>
            <a:pPr indent="0" lvl="0" marL="0" rtl="0" algn="l">
              <a:lnSpc>
                <a:spcPct val="100000"/>
              </a:lnSpc>
              <a:spcBef>
                <a:spcPts val="0"/>
              </a:spcBef>
              <a:spcAft>
                <a:spcPts val="0"/>
              </a:spcAft>
              <a:buNone/>
            </a:pPr>
            <a:r>
              <a:t/>
            </a:r>
            <a:endParaRPr b="1" sz="1600">
              <a:highlight>
                <a:srgbClr val="FFFFFF"/>
              </a:highlight>
            </a:endParaRPr>
          </a:p>
          <a:p>
            <a:pPr indent="0" lvl="0" marL="0" rtl="0" algn="l">
              <a:lnSpc>
                <a:spcPct val="100000"/>
              </a:lnSpc>
              <a:spcBef>
                <a:spcPts val="0"/>
              </a:spcBef>
              <a:spcAft>
                <a:spcPts val="0"/>
              </a:spcAft>
              <a:buNone/>
            </a:pPr>
            <a:r>
              <a:rPr b="1" lang="en" sz="1600">
                <a:highlight>
                  <a:srgbClr val="FFFFFF"/>
                </a:highlight>
              </a:rPr>
              <a:t>Reporting from </a:t>
            </a:r>
            <a:r>
              <a:rPr b="1" i="1" lang="en" sz="1600">
                <a:highlight>
                  <a:srgbClr val="FFFFFF"/>
                </a:highlight>
              </a:rPr>
              <a:t>New York Times</a:t>
            </a:r>
            <a:r>
              <a:rPr b="1" lang="en" sz="1600">
                <a:highlight>
                  <a:srgbClr val="FFFFFF"/>
                </a:highlight>
              </a:rPr>
              <a:t> correspondent, Walter Duranty: </a:t>
            </a:r>
            <a:endParaRPr sz="1600">
              <a:highlight>
                <a:srgbClr val="FFFFFF"/>
              </a:highlight>
            </a:endParaRPr>
          </a:p>
          <a:p>
            <a:pPr indent="0" lvl="0" marL="0" rtl="0" algn="l">
              <a:lnSpc>
                <a:spcPct val="100000"/>
              </a:lnSpc>
              <a:spcBef>
                <a:spcPts val="0"/>
              </a:spcBef>
              <a:spcAft>
                <a:spcPts val="0"/>
              </a:spcAft>
              <a:buNone/>
            </a:pPr>
            <a:r>
              <a:rPr lang="en" sz="1600">
                <a:highlight>
                  <a:srgbClr val="FFFFFF"/>
                </a:highlight>
              </a:rPr>
              <a:t>March 21st 1933: </a:t>
            </a:r>
            <a:r>
              <a:rPr i="1" lang="en" sz="1600">
                <a:highlight>
                  <a:srgbClr val="FFFFFF"/>
                </a:highlight>
              </a:rPr>
              <a:t>The big cities and the army are adequately supplied with food.  There is no actual starvation or death from starvation.</a:t>
            </a:r>
            <a:endParaRPr sz="1600">
              <a:highlight>
                <a:srgbClr val="FFFFFF"/>
              </a:highlight>
            </a:endParaRPr>
          </a:p>
          <a:p>
            <a:pPr indent="0" lvl="0" marL="0" rtl="0" algn="l">
              <a:lnSpc>
                <a:spcPct val="100000"/>
              </a:lnSpc>
              <a:spcBef>
                <a:spcPts val="0"/>
              </a:spcBef>
              <a:spcAft>
                <a:spcPts val="0"/>
              </a:spcAft>
              <a:buNone/>
            </a:pPr>
            <a:r>
              <a:rPr lang="en" sz="1600">
                <a:highlight>
                  <a:srgbClr val="FFFFFF"/>
                </a:highlight>
              </a:rPr>
              <a:t>August 23rd 1933: </a:t>
            </a:r>
            <a:r>
              <a:rPr i="1" lang="en" sz="1600">
                <a:highlight>
                  <a:srgbClr val="FFFFFF"/>
                </a:highlight>
              </a:rPr>
              <a:t>Any report of a famine in Russia is today an exaggeration or malignant propaganda.</a:t>
            </a:r>
            <a:endParaRPr i="1" sz="1600">
              <a:highlight>
                <a:srgbClr val="FFFFFF"/>
              </a:highlight>
            </a:endParaRPr>
          </a:p>
          <a:p>
            <a:pPr indent="0" lvl="0" marL="0" rtl="0" algn="l">
              <a:lnSpc>
                <a:spcPct val="100000"/>
              </a:lnSpc>
              <a:spcBef>
                <a:spcPts val="0"/>
              </a:spcBef>
              <a:spcAft>
                <a:spcPts val="0"/>
              </a:spcAft>
              <a:buNone/>
            </a:pPr>
            <a:r>
              <a:t/>
            </a:r>
            <a:endParaRPr sz="1600">
              <a:highlight>
                <a:srgbClr val="FFFFFF"/>
              </a:highlight>
            </a:endParaRPr>
          </a:p>
          <a:p>
            <a:pPr indent="0" lvl="0" marL="457200" rtl="0" algn="l">
              <a:lnSpc>
                <a:spcPct val="100000"/>
              </a:lnSpc>
              <a:spcBef>
                <a:spcPts val="0"/>
              </a:spcBef>
              <a:spcAft>
                <a:spcPts val="0"/>
              </a:spcAft>
              <a:buNone/>
            </a:pPr>
            <a:r>
              <a:rPr b="1" lang="en" sz="1600">
                <a:highlight>
                  <a:srgbClr val="FFFFFF"/>
                </a:highlight>
              </a:rPr>
              <a:t>Abridged statement from the New York Times in 2003 about Walter Duranty, who won a Pulitzer Prize in 1931 for his reporting on Ukraine and the Soviet Union:</a:t>
            </a:r>
            <a:r>
              <a:rPr lang="en" sz="1600">
                <a:highlight>
                  <a:srgbClr val="FFFFFF"/>
                </a:highlight>
              </a:rPr>
              <a:t> </a:t>
            </a:r>
            <a:endParaRPr sz="1600"/>
          </a:p>
          <a:p>
            <a:pPr indent="0" lvl="0" marL="457200" rtl="0" algn="l">
              <a:lnSpc>
                <a:spcPct val="100000"/>
              </a:lnSpc>
              <a:spcBef>
                <a:spcPts val="0"/>
              </a:spcBef>
              <a:spcAft>
                <a:spcPts val="0"/>
              </a:spcAft>
              <a:buNone/>
            </a:pPr>
            <a:r>
              <a:rPr i="1" lang="en" sz="1600"/>
              <a:t>Duranty’s analyses relied on official [i.e. Soviet government] sources as his primary source of information.Taking Soviet propaganda at face value this way was completely misleading. Since the 1980s, the paper has been publicly acknowledging his failures.</a:t>
            </a:r>
            <a:endParaRPr b="1" sz="1600">
              <a:highlight>
                <a:srgbClr val="FFFFFF"/>
              </a:highlight>
            </a:endParaRPr>
          </a:p>
        </p:txBody>
      </p:sp>
      <p:pic>
        <p:nvPicPr>
          <p:cNvPr id="146" name="Google Shape;146;p24"/>
          <p:cNvPicPr preferRelativeResize="0"/>
          <p:nvPr/>
        </p:nvPicPr>
        <p:blipFill rotWithShape="1">
          <a:blip r:embed="rId3">
            <a:alphaModFix/>
          </a:blip>
          <a:srcRect b="0" l="13822" r="0" t="0"/>
          <a:stretch/>
        </p:blipFill>
        <p:spPr>
          <a:xfrm>
            <a:off x="8460500" y="1896275"/>
            <a:ext cx="683501" cy="675476"/>
          </a:xfrm>
          <a:prstGeom prst="rect">
            <a:avLst/>
          </a:prstGeom>
          <a:noFill/>
          <a:ln>
            <a:noFill/>
          </a:ln>
        </p:spPr>
      </p:pic>
      <p:pic>
        <p:nvPicPr>
          <p:cNvPr id="147" name="Google Shape;147;p24"/>
          <p:cNvPicPr preferRelativeResize="0"/>
          <p:nvPr/>
        </p:nvPicPr>
        <p:blipFill>
          <a:blip r:embed="rId4">
            <a:alphaModFix/>
          </a:blip>
          <a:stretch>
            <a:fillRect/>
          </a:stretch>
        </p:blipFill>
        <p:spPr>
          <a:xfrm>
            <a:off x="8291197" y="2893900"/>
            <a:ext cx="852800" cy="852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5"/>
          <p:cNvSpPr txBox="1"/>
          <p:nvPr>
            <p:ph type="title"/>
          </p:nvPr>
        </p:nvSpPr>
        <p:spPr>
          <a:xfrm>
            <a:off x="311700" y="981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Has the Holodomor been forgotten?</a:t>
            </a:r>
            <a:endParaRPr/>
          </a:p>
        </p:txBody>
      </p:sp>
      <p:pic>
        <p:nvPicPr>
          <p:cNvPr id="153" name="Google Shape;153;p25"/>
          <p:cNvPicPr preferRelativeResize="0"/>
          <p:nvPr/>
        </p:nvPicPr>
        <p:blipFill>
          <a:blip r:embed="rId3">
            <a:alphaModFix/>
          </a:blip>
          <a:stretch>
            <a:fillRect/>
          </a:stretch>
        </p:blipFill>
        <p:spPr>
          <a:xfrm>
            <a:off x="378675" y="747775"/>
            <a:ext cx="1869699" cy="2374525"/>
          </a:xfrm>
          <a:prstGeom prst="rect">
            <a:avLst/>
          </a:prstGeom>
          <a:noFill/>
          <a:ln>
            <a:noFill/>
          </a:ln>
        </p:spPr>
      </p:pic>
      <p:sp>
        <p:nvSpPr>
          <p:cNvPr id="154" name="Google Shape;154;p25"/>
          <p:cNvSpPr txBox="1"/>
          <p:nvPr/>
        </p:nvSpPr>
        <p:spPr>
          <a:xfrm>
            <a:off x="378675" y="2745200"/>
            <a:ext cx="1869600" cy="377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WWI Memorial</a:t>
            </a:r>
            <a:endParaRPr sz="1800">
              <a:solidFill>
                <a:schemeClr val="dk2"/>
              </a:solidFill>
            </a:endParaRPr>
          </a:p>
        </p:txBody>
      </p:sp>
      <p:pic>
        <p:nvPicPr>
          <p:cNvPr id="155" name="Google Shape;155;p25"/>
          <p:cNvPicPr preferRelativeResize="0"/>
          <p:nvPr/>
        </p:nvPicPr>
        <p:blipFill>
          <a:blip r:embed="rId4">
            <a:alphaModFix/>
          </a:blip>
          <a:stretch>
            <a:fillRect/>
          </a:stretch>
        </p:blipFill>
        <p:spPr>
          <a:xfrm>
            <a:off x="2400775" y="747775"/>
            <a:ext cx="3414748" cy="1997424"/>
          </a:xfrm>
          <a:prstGeom prst="rect">
            <a:avLst/>
          </a:prstGeom>
          <a:noFill/>
          <a:ln>
            <a:noFill/>
          </a:ln>
        </p:spPr>
      </p:pic>
      <p:sp>
        <p:nvSpPr>
          <p:cNvPr id="156" name="Google Shape;156;p25"/>
          <p:cNvSpPr txBox="1"/>
          <p:nvPr/>
        </p:nvSpPr>
        <p:spPr>
          <a:xfrm>
            <a:off x="2400775" y="2745200"/>
            <a:ext cx="3414900" cy="377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WWII Memorial</a:t>
            </a:r>
            <a:endParaRPr sz="1800">
              <a:solidFill>
                <a:schemeClr val="dk2"/>
              </a:solidFill>
            </a:endParaRPr>
          </a:p>
        </p:txBody>
      </p:sp>
      <p:pic>
        <p:nvPicPr>
          <p:cNvPr id="157" name="Google Shape;157;p25"/>
          <p:cNvPicPr preferRelativeResize="0"/>
          <p:nvPr/>
        </p:nvPicPr>
        <p:blipFill>
          <a:blip r:embed="rId5">
            <a:alphaModFix/>
          </a:blip>
          <a:stretch>
            <a:fillRect/>
          </a:stretch>
        </p:blipFill>
        <p:spPr>
          <a:xfrm>
            <a:off x="5968075" y="738150"/>
            <a:ext cx="3023524" cy="2016667"/>
          </a:xfrm>
          <a:prstGeom prst="rect">
            <a:avLst/>
          </a:prstGeom>
          <a:noFill/>
          <a:ln>
            <a:noFill/>
          </a:ln>
        </p:spPr>
      </p:pic>
      <p:sp>
        <p:nvSpPr>
          <p:cNvPr id="158" name="Google Shape;158;p25"/>
          <p:cNvSpPr txBox="1"/>
          <p:nvPr/>
        </p:nvSpPr>
        <p:spPr>
          <a:xfrm>
            <a:off x="5968075" y="2745200"/>
            <a:ext cx="3023400" cy="377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Holocaust</a:t>
            </a:r>
            <a:r>
              <a:rPr lang="en" sz="1800">
                <a:solidFill>
                  <a:schemeClr val="dk2"/>
                </a:solidFill>
              </a:rPr>
              <a:t> Memorial</a:t>
            </a:r>
            <a:endParaRPr sz="1800">
              <a:solidFill>
                <a:schemeClr val="dk2"/>
              </a:solidFill>
            </a:endParaRPr>
          </a:p>
        </p:txBody>
      </p:sp>
      <p:pic>
        <p:nvPicPr>
          <p:cNvPr id="159" name="Google Shape;159;p25"/>
          <p:cNvPicPr preferRelativeResize="0"/>
          <p:nvPr/>
        </p:nvPicPr>
        <p:blipFill>
          <a:blip r:embed="rId6">
            <a:alphaModFix/>
          </a:blip>
          <a:stretch>
            <a:fillRect/>
          </a:stretch>
        </p:blipFill>
        <p:spPr>
          <a:xfrm>
            <a:off x="1253500" y="3259625"/>
            <a:ext cx="2291482" cy="1716399"/>
          </a:xfrm>
          <a:prstGeom prst="rect">
            <a:avLst/>
          </a:prstGeom>
          <a:noFill/>
          <a:ln>
            <a:noFill/>
          </a:ln>
        </p:spPr>
      </p:pic>
      <p:sp>
        <p:nvSpPr>
          <p:cNvPr id="160" name="Google Shape;160;p25"/>
          <p:cNvSpPr txBox="1"/>
          <p:nvPr/>
        </p:nvSpPr>
        <p:spPr>
          <a:xfrm>
            <a:off x="1253500" y="4598925"/>
            <a:ext cx="2291400" cy="377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COVID-19</a:t>
            </a:r>
            <a:r>
              <a:rPr lang="en" sz="1800">
                <a:solidFill>
                  <a:schemeClr val="dk2"/>
                </a:solidFill>
              </a:rPr>
              <a:t> Memorial</a:t>
            </a:r>
            <a:endParaRPr sz="1800">
              <a:solidFill>
                <a:schemeClr val="dk2"/>
              </a:solidFill>
            </a:endParaRPr>
          </a:p>
        </p:txBody>
      </p:sp>
      <p:pic>
        <p:nvPicPr>
          <p:cNvPr id="161" name="Google Shape;161;p25"/>
          <p:cNvPicPr preferRelativeResize="0"/>
          <p:nvPr/>
        </p:nvPicPr>
        <p:blipFill>
          <a:blip r:embed="rId7">
            <a:alphaModFix/>
          </a:blip>
          <a:stretch>
            <a:fillRect/>
          </a:stretch>
        </p:blipFill>
        <p:spPr>
          <a:xfrm>
            <a:off x="3772782" y="3259625"/>
            <a:ext cx="2574600" cy="1716400"/>
          </a:xfrm>
          <a:prstGeom prst="rect">
            <a:avLst/>
          </a:prstGeom>
          <a:noFill/>
          <a:ln>
            <a:noFill/>
          </a:ln>
        </p:spPr>
      </p:pic>
      <p:sp>
        <p:nvSpPr>
          <p:cNvPr id="162" name="Google Shape;162;p25"/>
          <p:cNvSpPr txBox="1"/>
          <p:nvPr/>
        </p:nvSpPr>
        <p:spPr>
          <a:xfrm>
            <a:off x="3772775" y="4598925"/>
            <a:ext cx="2574600" cy="377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9/11</a:t>
            </a:r>
            <a:r>
              <a:rPr lang="en" sz="1800">
                <a:solidFill>
                  <a:schemeClr val="dk2"/>
                </a:solidFill>
              </a:rPr>
              <a:t> Memorial</a:t>
            </a:r>
            <a:endParaRPr sz="180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6"/>
          <p:cNvSpPr txBox="1"/>
          <p:nvPr>
            <p:ph type="title"/>
          </p:nvPr>
        </p:nvSpPr>
        <p:spPr>
          <a:xfrm>
            <a:off x="311700" y="715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has the Holodomor been forgotten?</a:t>
            </a:r>
            <a:endParaRPr/>
          </a:p>
        </p:txBody>
      </p:sp>
      <p:sp>
        <p:nvSpPr>
          <p:cNvPr id="168" name="Google Shape;168;p26"/>
          <p:cNvSpPr txBox="1"/>
          <p:nvPr>
            <p:ph idx="1" type="body"/>
          </p:nvPr>
        </p:nvSpPr>
        <p:spPr>
          <a:xfrm>
            <a:off x="311700" y="580900"/>
            <a:ext cx="8520600" cy="44232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SzPct val="100000"/>
              <a:buChar char="●"/>
            </a:pPr>
            <a:r>
              <a:rPr lang="en"/>
              <a:t>Gareth Jones was discredited by other westerners who accepted Soviet denials, such as Walter Duranty and George Bernard Shaw. </a:t>
            </a:r>
            <a:endParaRPr b="1" i="1">
              <a:solidFill>
                <a:srgbClr val="073763"/>
              </a:solidFill>
            </a:endParaRPr>
          </a:p>
          <a:p>
            <a:pPr indent="0" lvl="0" marL="0" rtl="0" algn="l">
              <a:spcBef>
                <a:spcPts val="0"/>
              </a:spcBef>
              <a:spcAft>
                <a:spcPts val="0"/>
              </a:spcAft>
              <a:buNone/>
            </a:pPr>
            <a:r>
              <a:t/>
            </a:r>
            <a:endParaRPr b="1" i="1">
              <a:solidFill>
                <a:srgbClr val="073763"/>
              </a:solidFill>
            </a:endParaRPr>
          </a:p>
          <a:p>
            <a:pPr indent="0" lvl="0" marL="0" rtl="0" algn="l">
              <a:spcBef>
                <a:spcPts val="0"/>
              </a:spcBef>
              <a:spcAft>
                <a:spcPts val="0"/>
              </a:spcAft>
              <a:buNone/>
            </a:pPr>
            <a:r>
              <a:t/>
            </a:r>
            <a:endParaRPr b="1" i="1">
              <a:solidFill>
                <a:srgbClr val="073763"/>
              </a:solidFill>
            </a:endParaRPr>
          </a:p>
          <a:p>
            <a:pPr indent="-334327" lvl="0" marL="457200" rtl="0" algn="l">
              <a:spcBef>
                <a:spcPts val="0"/>
              </a:spcBef>
              <a:spcAft>
                <a:spcPts val="0"/>
              </a:spcAft>
              <a:buSzPct val="100000"/>
              <a:buChar char="●"/>
            </a:pPr>
            <a:r>
              <a:rPr lang="en"/>
              <a:t>Great Britain, Canada, the US, Germany, Italy and Poland were informed about the famine, but chose to adopt a policy of non-interference in the internal affairs of a foreign sovereign state. </a:t>
            </a:r>
            <a:endParaRPr b="1" i="1">
              <a:solidFill>
                <a:srgbClr val="073763"/>
              </a:solidFill>
            </a:endParaRPr>
          </a:p>
          <a:p>
            <a:pPr indent="0" lvl="0" marL="0" rtl="0" algn="l">
              <a:spcBef>
                <a:spcPts val="0"/>
              </a:spcBef>
              <a:spcAft>
                <a:spcPts val="0"/>
              </a:spcAft>
              <a:buNone/>
            </a:pPr>
            <a:r>
              <a:t/>
            </a:r>
            <a:endParaRPr b="1" i="1">
              <a:solidFill>
                <a:srgbClr val="073763"/>
              </a:solidFill>
            </a:endParaRPr>
          </a:p>
          <a:p>
            <a:pPr indent="0" lvl="0" marL="0" rtl="0" algn="l">
              <a:spcBef>
                <a:spcPts val="0"/>
              </a:spcBef>
              <a:spcAft>
                <a:spcPts val="0"/>
              </a:spcAft>
              <a:buNone/>
            </a:pPr>
            <a:r>
              <a:t/>
            </a:r>
            <a:endParaRPr b="1" i="1" sz="1500">
              <a:solidFill>
                <a:srgbClr val="073763"/>
              </a:solidFill>
            </a:endParaRPr>
          </a:p>
          <a:p>
            <a:pPr indent="-334327" lvl="0" marL="457200" rtl="0" algn="l">
              <a:spcBef>
                <a:spcPts val="0"/>
              </a:spcBef>
              <a:spcAft>
                <a:spcPts val="0"/>
              </a:spcAft>
              <a:buSzPct val="100000"/>
              <a:buChar char="●"/>
            </a:pPr>
            <a:r>
              <a:rPr lang="en"/>
              <a:t>Later in the 20th century, the Soviet Union became a nuclear power, and a Cold War developed with the West. </a:t>
            </a:r>
            <a:endParaRPr b="1" i="1">
              <a:solidFill>
                <a:srgbClr val="073763"/>
              </a:solidFill>
            </a:endParaRPr>
          </a:p>
          <a:p>
            <a:pPr indent="0" lvl="0" marL="0" rtl="0" algn="l">
              <a:spcBef>
                <a:spcPts val="0"/>
              </a:spcBef>
              <a:spcAft>
                <a:spcPts val="0"/>
              </a:spcAft>
              <a:buNone/>
            </a:pPr>
            <a:r>
              <a:t/>
            </a:r>
            <a:endParaRPr b="1" i="1">
              <a:solidFill>
                <a:srgbClr val="073763"/>
              </a:solidFill>
            </a:endParaRPr>
          </a:p>
          <a:p>
            <a:pPr indent="0" lvl="0" marL="457200" rtl="0" algn="l">
              <a:spcBef>
                <a:spcPts val="0"/>
              </a:spcBef>
              <a:spcAft>
                <a:spcPts val="0"/>
              </a:spcAft>
              <a:buNone/>
            </a:pPr>
            <a:r>
              <a:t/>
            </a:r>
            <a:endParaRPr/>
          </a:p>
          <a:p>
            <a:pPr indent="0" lvl="0" marL="0" rtl="0" algn="l">
              <a:spcBef>
                <a:spcPts val="0"/>
              </a:spcBef>
              <a:spcAft>
                <a:spcPts val="0"/>
              </a:spcAft>
              <a:buNone/>
            </a:pPr>
            <a:r>
              <a:t/>
            </a:r>
            <a:endParaRPr/>
          </a:p>
          <a:p>
            <a:pPr indent="-334327" lvl="0" marL="457200" rtl="0" algn="l">
              <a:spcBef>
                <a:spcPts val="0"/>
              </a:spcBef>
              <a:spcAft>
                <a:spcPts val="0"/>
              </a:spcAft>
              <a:buSzPct val="100000"/>
              <a:buChar char="●"/>
            </a:pPr>
            <a:r>
              <a:rPr lang="en"/>
              <a:t>The Soviet regime hid evidence for decades. Ukrainians could only speak about it without endangering their lives after the collapse of the Soviet Union in 1991.</a:t>
            </a:r>
            <a:endParaRPr/>
          </a:p>
        </p:txBody>
      </p:sp>
      <p:sp>
        <p:nvSpPr>
          <p:cNvPr id="169" name="Google Shape;169;p26"/>
          <p:cNvSpPr txBox="1"/>
          <p:nvPr/>
        </p:nvSpPr>
        <p:spPr>
          <a:xfrm>
            <a:off x="823850" y="1127900"/>
            <a:ext cx="65241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1800">
                <a:solidFill>
                  <a:srgbClr val="073763"/>
                </a:solidFill>
              </a:rPr>
              <a:t>Why do you think Jones was not listened to?</a:t>
            </a:r>
            <a:endParaRPr b="1" i="1" sz="1800">
              <a:solidFill>
                <a:srgbClr val="073763"/>
              </a:solidFill>
            </a:endParaRPr>
          </a:p>
        </p:txBody>
      </p:sp>
      <p:sp>
        <p:nvSpPr>
          <p:cNvPr id="170" name="Google Shape;170;p26"/>
          <p:cNvSpPr txBox="1"/>
          <p:nvPr/>
        </p:nvSpPr>
        <p:spPr>
          <a:xfrm>
            <a:off x="823850" y="2432400"/>
            <a:ext cx="65241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1800">
                <a:solidFill>
                  <a:srgbClr val="073763"/>
                </a:solidFill>
              </a:rPr>
              <a:t>Why do you think these decisions were made?</a:t>
            </a:r>
            <a:endParaRPr sz="1800">
              <a:solidFill>
                <a:schemeClr val="dk2"/>
              </a:solidFill>
            </a:endParaRPr>
          </a:p>
        </p:txBody>
      </p:sp>
      <p:sp>
        <p:nvSpPr>
          <p:cNvPr id="171" name="Google Shape;171;p26"/>
          <p:cNvSpPr txBox="1"/>
          <p:nvPr/>
        </p:nvSpPr>
        <p:spPr>
          <a:xfrm>
            <a:off x="722500" y="3522275"/>
            <a:ext cx="7803600" cy="78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1800">
                <a:solidFill>
                  <a:srgbClr val="073763"/>
                </a:solidFill>
              </a:rPr>
              <a:t>Why might this have deterred westerners from speaking about the Holodomor?</a:t>
            </a:r>
            <a:endParaRPr b="1" i="1" sz="1800">
              <a:solidFill>
                <a:srgbClr val="073763"/>
              </a:solidFill>
            </a:endParaRPr>
          </a:p>
        </p:txBody>
      </p:sp>
      <p:sp>
        <p:nvSpPr>
          <p:cNvPr id="172" name="Google Shape;172;p26"/>
          <p:cNvSpPr txBox="1"/>
          <p:nvPr/>
        </p:nvSpPr>
        <p:spPr>
          <a:xfrm>
            <a:off x="722500" y="4770450"/>
            <a:ext cx="71196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1800">
                <a:solidFill>
                  <a:srgbClr val="073763"/>
                </a:solidFill>
              </a:rPr>
              <a:t>What would the impact have been of this?</a:t>
            </a:r>
            <a:endParaRPr sz="18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7"/>
          <p:cNvSpPr txBox="1"/>
          <p:nvPr>
            <p:ph type="title"/>
          </p:nvPr>
        </p:nvSpPr>
        <p:spPr>
          <a:xfrm>
            <a:off x="311700" y="1361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can we improve public knowledge of the Holodomor?</a:t>
            </a:r>
            <a:endParaRPr/>
          </a:p>
        </p:txBody>
      </p:sp>
      <p:pic>
        <p:nvPicPr>
          <p:cNvPr id="178" name="Google Shape;178;p27"/>
          <p:cNvPicPr preferRelativeResize="0"/>
          <p:nvPr/>
        </p:nvPicPr>
        <p:blipFill>
          <a:blip r:embed="rId3">
            <a:alphaModFix/>
          </a:blip>
          <a:stretch>
            <a:fillRect/>
          </a:stretch>
        </p:blipFill>
        <p:spPr>
          <a:xfrm>
            <a:off x="311700" y="836725"/>
            <a:ext cx="2578133" cy="1933600"/>
          </a:xfrm>
          <a:prstGeom prst="rect">
            <a:avLst/>
          </a:prstGeom>
          <a:noFill/>
          <a:ln>
            <a:noFill/>
          </a:ln>
        </p:spPr>
      </p:pic>
      <p:pic>
        <p:nvPicPr>
          <p:cNvPr id="179" name="Google Shape;179;p27"/>
          <p:cNvPicPr preferRelativeResize="0"/>
          <p:nvPr/>
        </p:nvPicPr>
        <p:blipFill>
          <a:blip r:embed="rId4">
            <a:alphaModFix/>
          </a:blip>
          <a:stretch>
            <a:fillRect/>
          </a:stretch>
        </p:blipFill>
        <p:spPr>
          <a:xfrm>
            <a:off x="2969775" y="836725"/>
            <a:ext cx="3464367" cy="1933600"/>
          </a:xfrm>
          <a:prstGeom prst="rect">
            <a:avLst/>
          </a:prstGeom>
          <a:noFill/>
          <a:ln>
            <a:noFill/>
          </a:ln>
        </p:spPr>
      </p:pic>
      <p:sp>
        <p:nvSpPr>
          <p:cNvPr id="180" name="Google Shape;180;p27"/>
          <p:cNvSpPr txBox="1"/>
          <p:nvPr/>
        </p:nvSpPr>
        <p:spPr>
          <a:xfrm>
            <a:off x="301675" y="2911125"/>
            <a:ext cx="7255200" cy="20967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2"/>
              </a:buClr>
              <a:buSzPts val="2000"/>
              <a:buChar char="●"/>
            </a:pPr>
            <a:r>
              <a:rPr lang="en" sz="2000">
                <a:solidFill>
                  <a:schemeClr val="dk2"/>
                </a:solidFill>
              </a:rPr>
              <a:t>Talk to people about the Holodomor or volunteer to deliver an assembly about it at school.</a:t>
            </a:r>
            <a:endParaRPr sz="2000">
              <a:solidFill>
                <a:schemeClr val="dk2"/>
              </a:solidFill>
            </a:endParaRPr>
          </a:p>
          <a:p>
            <a:pPr indent="-355600" lvl="0" marL="457200" rtl="0" algn="l">
              <a:spcBef>
                <a:spcPts val="0"/>
              </a:spcBef>
              <a:spcAft>
                <a:spcPts val="0"/>
              </a:spcAft>
              <a:buClr>
                <a:schemeClr val="dk2"/>
              </a:buClr>
              <a:buSzPts val="2000"/>
              <a:buChar char="●"/>
            </a:pPr>
            <a:r>
              <a:rPr lang="en" sz="2000">
                <a:solidFill>
                  <a:schemeClr val="dk2"/>
                </a:solidFill>
              </a:rPr>
              <a:t>Encourage</a:t>
            </a:r>
            <a:r>
              <a:rPr lang="en" sz="2000">
                <a:solidFill>
                  <a:schemeClr val="dk2"/>
                </a:solidFill>
              </a:rPr>
              <a:t> people to watch and learn from films that feature the Holodomor e.g. </a:t>
            </a:r>
            <a:r>
              <a:rPr i="1" lang="en" sz="2000">
                <a:solidFill>
                  <a:schemeClr val="dk2"/>
                </a:solidFill>
              </a:rPr>
              <a:t>Bitter Harvest </a:t>
            </a:r>
            <a:r>
              <a:rPr lang="en" sz="2000">
                <a:solidFill>
                  <a:schemeClr val="dk2"/>
                </a:solidFill>
              </a:rPr>
              <a:t>(2017)</a:t>
            </a:r>
            <a:endParaRPr sz="2000">
              <a:solidFill>
                <a:schemeClr val="dk2"/>
              </a:solidFill>
            </a:endParaRPr>
          </a:p>
          <a:p>
            <a:pPr indent="-355600" lvl="0" marL="457200" rtl="0" algn="l">
              <a:spcBef>
                <a:spcPts val="0"/>
              </a:spcBef>
              <a:spcAft>
                <a:spcPts val="0"/>
              </a:spcAft>
              <a:buClr>
                <a:schemeClr val="dk2"/>
              </a:buClr>
              <a:buSzPts val="2000"/>
              <a:buChar char="●"/>
            </a:pPr>
            <a:r>
              <a:rPr lang="en" sz="2000">
                <a:solidFill>
                  <a:schemeClr val="dk2"/>
                </a:solidFill>
              </a:rPr>
              <a:t>Petition for an Holodomor Memorial in the UK.</a:t>
            </a:r>
            <a:endParaRPr sz="2000">
              <a:solidFill>
                <a:schemeClr val="dk2"/>
              </a:solidFill>
            </a:endParaRPr>
          </a:p>
          <a:p>
            <a:pPr indent="-355600" lvl="0" marL="457200" rtl="0" algn="l">
              <a:spcBef>
                <a:spcPts val="0"/>
              </a:spcBef>
              <a:spcAft>
                <a:spcPts val="0"/>
              </a:spcAft>
              <a:buClr>
                <a:schemeClr val="dk2"/>
              </a:buClr>
              <a:buSzPts val="2000"/>
              <a:buChar char="●"/>
            </a:pPr>
            <a:r>
              <a:rPr lang="en" sz="2000">
                <a:solidFill>
                  <a:schemeClr val="dk2"/>
                </a:solidFill>
              </a:rPr>
              <a:t>Petition for a Holodomor Memorial Centre.</a:t>
            </a:r>
            <a:endParaRPr sz="2000">
              <a:solidFill>
                <a:schemeClr val="dk2"/>
              </a:solidFill>
            </a:endParaRPr>
          </a:p>
        </p:txBody>
      </p:sp>
      <p:pic>
        <p:nvPicPr>
          <p:cNvPr id="181" name="Google Shape;181;p27"/>
          <p:cNvPicPr preferRelativeResize="0"/>
          <p:nvPr/>
        </p:nvPicPr>
        <p:blipFill>
          <a:blip r:embed="rId5">
            <a:alphaModFix/>
          </a:blip>
          <a:stretch>
            <a:fillRect/>
          </a:stretch>
        </p:blipFill>
        <p:spPr>
          <a:xfrm>
            <a:off x="6586542" y="861200"/>
            <a:ext cx="1897524" cy="1897524"/>
          </a:xfrm>
          <a:prstGeom prst="rect">
            <a:avLst/>
          </a:prstGeom>
          <a:noFill/>
          <a:ln>
            <a:noFill/>
          </a:ln>
        </p:spPr>
      </p:pic>
      <p:pic>
        <p:nvPicPr>
          <p:cNvPr id="182" name="Google Shape;182;p27"/>
          <p:cNvPicPr preferRelativeResize="0"/>
          <p:nvPr/>
        </p:nvPicPr>
        <p:blipFill>
          <a:blip r:embed="rId6">
            <a:alphaModFix/>
          </a:blip>
          <a:stretch>
            <a:fillRect/>
          </a:stretch>
        </p:blipFill>
        <p:spPr>
          <a:xfrm>
            <a:off x="7556886" y="2911125"/>
            <a:ext cx="1415266" cy="2096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happened to Gareth Jones?</a:t>
            </a:r>
            <a:endParaRPr/>
          </a:p>
        </p:txBody>
      </p:sp>
      <p:pic>
        <p:nvPicPr>
          <p:cNvPr id="188" name="Google Shape;188;p28"/>
          <p:cNvPicPr preferRelativeResize="0"/>
          <p:nvPr/>
        </p:nvPicPr>
        <p:blipFill rotWithShape="1">
          <a:blip r:embed="rId3">
            <a:alphaModFix/>
          </a:blip>
          <a:srcRect b="21350" l="33908" r="33804" t="5330"/>
          <a:stretch/>
        </p:blipFill>
        <p:spPr>
          <a:xfrm>
            <a:off x="3133825" y="1090350"/>
            <a:ext cx="2026675" cy="3540626"/>
          </a:xfrm>
          <a:prstGeom prst="rect">
            <a:avLst/>
          </a:prstGeom>
          <a:noFill/>
          <a:ln>
            <a:noFill/>
          </a:ln>
        </p:spPr>
      </p:pic>
      <p:pic>
        <p:nvPicPr>
          <p:cNvPr id="189" name="Google Shape;189;p28"/>
          <p:cNvPicPr preferRelativeResize="0"/>
          <p:nvPr/>
        </p:nvPicPr>
        <p:blipFill>
          <a:blip r:embed="rId4">
            <a:alphaModFix/>
          </a:blip>
          <a:stretch>
            <a:fillRect/>
          </a:stretch>
        </p:blipFill>
        <p:spPr>
          <a:xfrm>
            <a:off x="428800" y="1152476"/>
            <a:ext cx="2278722" cy="3416400"/>
          </a:xfrm>
          <a:prstGeom prst="rect">
            <a:avLst/>
          </a:prstGeom>
          <a:noFill/>
          <a:ln>
            <a:noFill/>
          </a:ln>
        </p:spPr>
      </p:pic>
      <p:pic>
        <p:nvPicPr>
          <p:cNvPr id="190" name="Google Shape;190;p28"/>
          <p:cNvPicPr preferRelativeResize="0"/>
          <p:nvPr/>
        </p:nvPicPr>
        <p:blipFill>
          <a:blip r:embed="rId5">
            <a:alphaModFix/>
          </a:blip>
          <a:stretch>
            <a:fillRect/>
          </a:stretch>
        </p:blipFill>
        <p:spPr>
          <a:xfrm>
            <a:off x="6467475" y="160475"/>
            <a:ext cx="1352550" cy="1762649"/>
          </a:xfrm>
          <a:prstGeom prst="rect">
            <a:avLst/>
          </a:prstGeom>
          <a:noFill/>
          <a:ln>
            <a:noFill/>
          </a:ln>
        </p:spPr>
      </p:pic>
      <p:sp>
        <p:nvSpPr>
          <p:cNvPr id="191" name="Google Shape;191;p28"/>
          <p:cNvSpPr txBox="1"/>
          <p:nvPr/>
        </p:nvSpPr>
        <p:spPr>
          <a:xfrm>
            <a:off x="5353050" y="1923125"/>
            <a:ext cx="3581400" cy="304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t>David Lloyd George:</a:t>
            </a:r>
            <a:endParaRPr b="1" sz="1800"/>
          </a:p>
          <a:p>
            <a:pPr indent="0" lvl="0" marL="0" rtl="0" algn="ctr">
              <a:spcBef>
                <a:spcPts val="0"/>
              </a:spcBef>
              <a:spcAft>
                <a:spcPts val="0"/>
              </a:spcAft>
              <a:buNone/>
            </a:pPr>
            <a:r>
              <a:rPr lang="en" sz="1800"/>
              <a:t>‘That part of the world is a cauldron of conflicting intrigue and one or other interests concerned probably knew that Mr Gareth Jones knew too much of what was going on. I had always been afraid he would take one risk too many. He had the almost unfailing knack of getting at things that mattered.’</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9"/>
          <p:cNvSpPr txBox="1"/>
          <p:nvPr>
            <p:ph type="title"/>
          </p:nvPr>
        </p:nvSpPr>
        <p:spPr>
          <a:xfrm>
            <a:off x="76750" y="1642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is Gareth Jones remembered today?</a:t>
            </a:r>
            <a:endParaRPr/>
          </a:p>
        </p:txBody>
      </p:sp>
      <p:pic>
        <p:nvPicPr>
          <p:cNvPr id="197" name="Google Shape;197;p29"/>
          <p:cNvPicPr preferRelativeResize="0"/>
          <p:nvPr/>
        </p:nvPicPr>
        <p:blipFill>
          <a:blip r:embed="rId3">
            <a:alphaModFix/>
          </a:blip>
          <a:stretch>
            <a:fillRect/>
          </a:stretch>
        </p:blipFill>
        <p:spPr>
          <a:xfrm>
            <a:off x="164725" y="765175"/>
            <a:ext cx="2233901" cy="2836699"/>
          </a:xfrm>
          <a:prstGeom prst="rect">
            <a:avLst/>
          </a:prstGeom>
          <a:noFill/>
          <a:ln>
            <a:noFill/>
          </a:ln>
        </p:spPr>
      </p:pic>
      <p:pic>
        <p:nvPicPr>
          <p:cNvPr id="198" name="Google Shape;198;p29"/>
          <p:cNvPicPr preferRelativeResize="0"/>
          <p:nvPr/>
        </p:nvPicPr>
        <p:blipFill>
          <a:blip r:embed="rId4">
            <a:alphaModFix/>
          </a:blip>
          <a:stretch>
            <a:fillRect/>
          </a:stretch>
        </p:blipFill>
        <p:spPr>
          <a:xfrm>
            <a:off x="2460463" y="953550"/>
            <a:ext cx="3753175" cy="2431750"/>
          </a:xfrm>
          <a:prstGeom prst="rect">
            <a:avLst/>
          </a:prstGeom>
          <a:noFill/>
          <a:ln>
            <a:noFill/>
          </a:ln>
        </p:spPr>
      </p:pic>
      <p:pic>
        <p:nvPicPr>
          <p:cNvPr id="199" name="Google Shape;199;p29"/>
          <p:cNvPicPr preferRelativeResize="0"/>
          <p:nvPr/>
        </p:nvPicPr>
        <p:blipFill>
          <a:blip r:embed="rId5">
            <a:alphaModFix/>
          </a:blip>
          <a:stretch>
            <a:fillRect/>
          </a:stretch>
        </p:blipFill>
        <p:spPr>
          <a:xfrm>
            <a:off x="76750" y="3601873"/>
            <a:ext cx="7218518" cy="1461900"/>
          </a:xfrm>
          <a:prstGeom prst="rect">
            <a:avLst/>
          </a:prstGeom>
          <a:noFill/>
          <a:ln>
            <a:noFill/>
          </a:ln>
        </p:spPr>
      </p:pic>
      <p:pic>
        <p:nvPicPr>
          <p:cNvPr id="200" name="Google Shape;200;p29"/>
          <p:cNvPicPr preferRelativeResize="0"/>
          <p:nvPr/>
        </p:nvPicPr>
        <p:blipFill rotWithShape="1">
          <a:blip r:embed="rId6">
            <a:alphaModFix/>
          </a:blip>
          <a:srcRect b="0" l="2153" r="8103" t="0"/>
          <a:stretch/>
        </p:blipFill>
        <p:spPr>
          <a:xfrm>
            <a:off x="6275500" y="230800"/>
            <a:ext cx="2726002" cy="1708700"/>
          </a:xfrm>
          <a:prstGeom prst="rect">
            <a:avLst/>
          </a:prstGeom>
          <a:noFill/>
          <a:ln>
            <a:noFill/>
          </a:ln>
        </p:spPr>
      </p:pic>
      <p:pic>
        <p:nvPicPr>
          <p:cNvPr id="201" name="Google Shape;201;p29"/>
          <p:cNvPicPr preferRelativeResize="0"/>
          <p:nvPr/>
        </p:nvPicPr>
        <p:blipFill rotWithShape="1">
          <a:blip r:embed="rId7">
            <a:alphaModFix/>
          </a:blip>
          <a:srcRect b="24986" l="0" r="0" t="0"/>
          <a:stretch/>
        </p:blipFill>
        <p:spPr>
          <a:xfrm>
            <a:off x="4904050" y="2308724"/>
            <a:ext cx="3585324" cy="1461900"/>
          </a:xfrm>
          <a:prstGeom prst="rect">
            <a:avLst/>
          </a:prstGeom>
          <a:noFill/>
          <a:ln>
            <a:noFill/>
          </a:ln>
        </p:spPr>
      </p:pic>
      <p:pic>
        <p:nvPicPr>
          <p:cNvPr id="202" name="Google Shape;202;p29"/>
          <p:cNvPicPr preferRelativeResize="0"/>
          <p:nvPr/>
        </p:nvPicPr>
        <p:blipFill>
          <a:blip r:embed="rId8">
            <a:alphaModFix/>
          </a:blip>
          <a:stretch>
            <a:fillRect/>
          </a:stretch>
        </p:blipFill>
        <p:spPr>
          <a:xfrm>
            <a:off x="7461371" y="2906350"/>
            <a:ext cx="1367950" cy="20491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Foundation for the History of Totalitarianism</a:t>
            </a:r>
            <a:endParaRPr/>
          </a:p>
        </p:txBody>
      </p:sp>
      <p:pic>
        <p:nvPicPr>
          <p:cNvPr id="208" name="Google Shape;208;p30"/>
          <p:cNvPicPr preferRelativeResize="0"/>
          <p:nvPr/>
        </p:nvPicPr>
        <p:blipFill>
          <a:blip r:embed="rId3">
            <a:alphaModFix/>
          </a:blip>
          <a:stretch>
            <a:fillRect/>
          </a:stretch>
        </p:blipFill>
        <p:spPr>
          <a:xfrm>
            <a:off x="4992601" y="1085102"/>
            <a:ext cx="4028575" cy="1650376"/>
          </a:xfrm>
          <a:prstGeom prst="rect">
            <a:avLst/>
          </a:prstGeom>
          <a:noFill/>
          <a:ln>
            <a:noFill/>
          </a:ln>
        </p:spPr>
      </p:pic>
      <p:pic>
        <p:nvPicPr>
          <p:cNvPr id="209" name="Google Shape;209;p30"/>
          <p:cNvPicPr preferRelativeResize="0"/>
          <p:nvPr/>
        </p:nvPicPr>
        <p:blipFill>
          <a:blip r:embed="rId4">
            <a:alphaModFix/>
          </a:blip>
          <a:stretch>
            <a:fillRect/>
          </a:stretch>
        </p:blipFill>
        <p:spPr>
          <a:xfrm>
            <a:off x="152400" y="1170125"/>
            <a:ext cx="4687802" cy="3802454"/>
          </a:xfrm>
          <a:prstGeom prst="rect">
            <a:avLst/>
          </a:prstGeom>
          <a:noFill/>
          <a:ln>
            <a:noFill/>
          </a:ln>
        </p:spPr>
      </p:pic>
      <p:pic>
        <p:nvPicPr>
          <p:cNvPr id="210" name="Google Shape;210;p30"/>
          <p:cNvPicPr preferRelativeResize="0"/>
          <p:nvPr/>
        </p:nvPicPr>
        <p:blipFill>
          <a:blip r:embed="rId5">
            <a:alphaModFix/>
          </a:blip>
          <a:stretch>
            <a:fillRect/>
          </a:stretch>
        </p:blipFill>
        <p:spPr>
          <a:xfrm>
            <a:off x="6021300" y="2802850"/>
            <a:ext cx="1838356" cy="21882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1"/>
          <p:cNvSpPr txBox="1"/>
          <p:nvPr>
            <p:ph type="title"/>
          </p:nvPr>
        </p:nvSpPr>
        <p:spPr>
          <a:xfrm>
            <a:off x="311700" y="1622450"/>
            <a:ext cx="8520600" cy="1240500"/>
          </a:xfrm>
          <a:prstGeom prst="rect">
            <a:avLst/>
          </a:prstGeom>
          <a:solidFill>
            <a:srgbClr val="FFFF00"/>
          </a:solidFill>
        </p:spPr>
        <p:txBody>
          <a:bodyPr anchorCtr="0" anchor="t" bIns="91425" lIns="91425" spcFirstLastPara="1" rIns="91425" wrap="square" tIns="91425">
            <a:normAutofit/>
          </a:bodyPr>
          <a:lstStyle/>
          <a:p>
            <a:pPr indent="0" lvl="0" marL="0" rtl="0" algn="ctr">
              <a:spcBef>
                <a:spcPts val="0"/>
              </a:spcBef>
              <a:spcAft>
                <a:spcPts val="0"/>
              </a:spcAft>
              <a:buNone/>
            </a:pPr>
            <a:r>
              <a:rPr lang="en"/>
              <a:t>Source materials below - to be printed and stapled for students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561950" y="2571738"/>
            <a:ext cx="1847850" cy="2466975"/>
          </a:xfrm>
          <a:prstGeom prst="rect">
            <a:avLst/>
          </a:prstGeom>
          <a:noFill/>
          <a:ln>
            <a:noFill/>
          </a:ln>
        </p:spPr>
      </p:pic>
      <p:pic>
        <p:nvPicPr>
          <p:cNvPr id="61" name="Google Shape;61;p14"/>
          <p:cNvPicPr preferRelativeResize="0"/>
          <p:nvPr/>
        </p:nvPicPr>
        <p:blipFill>
          <a:blip r:embed="rId4">
            <a:alphaModFix/>
          </a:blip>
          <a:stretch>
            <a:fillRect/>
          </a:stretch>
        </p:blipFill>
        <p:spPr>
          <a:xfrm>
            <a:off x="4572001" y="167626"/>
            <a:ext cx="2301050" cy="2301050"/>
          </a:xfrm>
          <a:prstGeom prst="rect">
            <a:avLst/>
          </a:prstGeom>
          <a:noFill/>
          <a:ln>
            <a:noFill/>
          </a:ln>
        </p:spPr>
      </p:pic>
      <p:pic>
        <p:nvPicPr>
          <p:cNvPr id="62" name="Google Shape;62;p14"/>
          <p:cNvPicPr preferRelativeResize="0"/>
          <p:nvPr/>
        </p:nvPicPr>
        <p:blipFill>
          <a:blip r:embed="rId5">
            <a:alphaModFix/>
          </a:blip>
          <a:stretch>
            <a:fillRect/>
          </a:stretch>
        </p:blipFill>
        <p:spPr>
          <a:xfrm>
            <a:off x="2732775" y="2541050"/>
            <a:ext cx="4514950" cy="2528375"/>
          </a:xfrm>
          <a:prstGeom prst="rect">
            <a:avLst/>
          </a:prstGeom>
          <a:noFill/>
          <a:ln>
            <a:noFill/>
          </a:ln>
        </p:spPr>
      </p:pic>
      <p:pic>
        <p:nvPicPr>
          <p:cNvPr id="63" name="Google Shape;63;p14"/>
          <p:cNvPicPr preferRelativeResize="0"/>
          <p:nvPr/>
        </p:nvPicPr>
        <p:blipFill rotWithShape="1">
          <a:blip r:embed="rId6">
            <a:alphaModFix/>
          </a:blip>
          <a:srcRect b="27571" l="49687" r="33805" t="5327"/>
          <a:stretch/>
        </p:blipFill>
        <p:spPr>
          <a:xfrm>
            <a:off x="7473575" y="325550"/>
            <a:ext cx="1507125" cy="4713175"/>
          </a:xfrm>
          <a:prstGeom prst="rect">
            <a:avLst/>
          </a:prstGeom>
          <a:noFill/>
          <a:ln>
            <a:noFill/>
          </a:ln>
        </p:spPr>
      </p:pic>
      <p:pic>
        <p:nvPicPr>
          <p:cNvPr id="64" name="Google Shape;64;p14"/>
          <p:cNvPicPr preferRelativeResize="0"/>
          <p:nvPr/>
        </p:nvPicPr>
        <p:blipFill>
          <a:blip r:embed="rId7">
            <a:alphaModFix/>
          </a:blip>
          <a:stretch>
            <a:fillRect/>
          </a:stretch>
        </p:blipFill>
        <p:spPr>
          <a:xfrm>
            <a:off x="954325" y="165500"/>
            <a:ext cx="3210776" cy="230105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2"/>
          <p:cNvSpPr txBox="1"/>
          <p:nvPr>
            <p:ph type="title"/>
          </p:nvPr>
        </p:nvSpPr>
        <p:spPr>
          <a:xfrm>
            <a:off x="74700" y="0"/>
            <a:ext cx="8520600" cy="572700"/>
          </a:xfrm>
          <a:prstGeom prst="rect">
            <a:avLst/>
          </a:prstGeom>
        </p:spPr>
        <p:txBody>
          <a:bodyPr anchorCtr="0" anchor="t" bIns="91425" lIns="91425" spcFirstLastPara="1" rIns="91425" wrap="square" tIns="91425">
            <a:normAutofit fontScale="90000"/>
          </a:bodyPr>
          <a:lstStyle/>
          <a:p>
            <a:pPr indent="-388620" lvl="0" marL="457200" rtl="0" algn="l">
              <a:spcBef>
                <a:spcPts val="0"/>
              </a:spcBef>
              <a:spcAft>
                <a:spcPts val="0"/>
              </a:spcAft>
              <a:buSzPct val="100000"/>
              <a:buAutoNum type="arabicPeriod"/>
            </a:pPr>
            <a:r>
              <a:rPr b="1" lang="en"/>
              <a:t>Who was Gareth Jones?</a:t>
            </a:r>
            <a:endParaRPr b="1"/>
          </a:p>
        </p:txBody>
      </p:sp>
      <p:sp>
        <p:nvSpPr>
          <p:cNvPr id="221" name="Google Shape;221;p32"/>
          <p:cNvSpPr txBox="1"/>
          <p:nvPr>
            <p:ph idx="1" type="body"/>
          </p:nvPr>
        </p:nvSpPr>
        <p:spPr>
          <a:xfrm>
            <a:off x="74700" y="495600"/>
            <a:ext cx="6159600" cy="30897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Clr>
                <a:schemeClr val="dk1"/>
              </a:buClr>
              <a:buSzPts val="1100"/>
              <a:buFont typeface="Arial"/>
              <a:buNone/>
            </a:pPr>
            <a:r>
              <a:rPr b="1" lang="en" sz="1350">
                <a:solidFill>
                  <a:schemeClr val="dk1"/>
                </a:solidFill>
                <a:highlight>
                  <a:srgbClr val="FFFFFF"/>
                </a:highlight>
              </a:rPr>
              <a:t>Adapted excerpts from a family biography of Gareth Jones (2003):</a:t>
            </a:r>
            <a:endParaRPr sz="1350">
              <a:solidFill>
                <a:schemeClr val="dk1"/>
              </a:solidFill>
              <a:highlight>
                <a:srgbClr val="FFFFFF"/>
              </a:highlight>
            </a:endParaRPr>
          </a:p>
          <a:p>
            <a:pPr indent="0" lvl="0" marL="0" rtl="0" algn="l">
              <a:spcBef>
                <a:spcPts val="0"/>
              </a:spcBef>
              <a:spcAft>
                <a:spcPts val="0"/>
              </a:spcAft>
              <a:buNone/>
            </a:pPr>
            <a:r>
              <a:rPr i="1" lang="en" sz="1350">
                <a:solidFill>
                  <a:schemeClr val="dk1"/>
                </a:solidFill>
              </a:rPr>
              <a:t>Gareth Jones was a journalist who was born in Barry, Glamorgan in Wales, and attended Barry County School, where his father, Major Edgar Jones, was headmaster.</a:t>
            </a:r>
            <a:endParaRPr i="1" sz="1350">
              <a:solidFill>
                <a:schemeClr val="dk1"/>
              </a:solidFill>
            </a:endParaRPr>
          </a:p>
          <a:p>
            <a:pPr indent="0" lvl="0" marL="0" rtl="0" algn="l">
              <a:spcBef>
                <a:spcPts val="1000"/>
              </a:spcBef>
              <a:spcAft>
                <a:spcPts val="0"/>
              </a:spcAft>
              <a:buNone/>
            </a:pPr>
            <a:r>
              <a:rPr i="1" lang="en" sz="1350">
                <a:solidFill>
                  <a:schemeClr val="dk1"/>
                </a:solidFill>
                <a:highlight>
                  <a:srgbClr val="FFFFFF"/>
                </a:highlight>
              </a:rPr>
              <a:t>As a child he had heard many stories of the happy times his mother spent with the family of Arthur Hughes, whose family had founded the city of Donetz [in modern-day Ukraine].</a:t>
            </a:r>
            <a:endParaRPr i="1" sz="1350">
              <a:solidFill>
                <a:schemeClr val="dk1"/>
              </a:solidFill>
              <a:highlight>
                <a:srgbClr val="FFFFFF"/>
              </a:highlight>
            </a:endParaRPr>
          </a:p>
          <a:p>
            <a:pPr indent="0" lvl="0" marL="0" marR="88900" rtl="0" algn="just">
              <a:spcBef>
                <a:spcPts val="1000"/>
              </a:spcBef>
              <a:spcAft>
                <a:spcPts val="0"/>
              </a:spcAft>
              <a:buNone/>
            </a:pPr>
            <a:r>
              <a:rPr i="1" lang="en" sz="1350">
                <a:solidFill>
                  <a:schemeClr val="dk1"/>
                </a:solidFill>
                <a:highlight>
                  <a:schemeClr val="lt1"/>
                </a:highlight>
              </a:rPr>
              <a:t>These stories instilled in him a desire to visit the Soviet Union and Ukraine. So with this goal in mind he studied languages and had a brilliant academic career at University, both in Aberystwyth and Cambridge where he gained first-class honours in French, German and Russian, all of which he spoke fluently.</a:t>
            </a:r>
            <a:endParaRPr i="1" sz="1350">
              <a:solidFill>
                <a:schemeClr val="dk1"/>
              </a:solidFill>
              <a:highlight>
                <a:srgbClr val="FFFFFF"/>
              </a:highlight>
            </a:endParaRPr>
          </a:p>
        </p:txBody>
      </p:sp>
      <p:pic>
        <p:nvPicPr>
          <p:cNvPr id="222" name="Google Shape;222;p32"/>
          <p:cNvPicPr preferRelativeResize="0"/>
          <p:nvPr/>
        </p:nvPicPr>
        <p:blipFill>
          <a:blip r:embed="rId3">
            <a:alphaModFix/>
          </a:blip>
          <a:stretch>
            <a:fillRect/>
          </a:stretch>
        </p:blipFill>
        <p:spPr>
          <a:xfrm>
            <a:off x="6234300" y="650650"/>
            <a:ext cx="2819250" cy="2168985"/>
          </a:xfrm>
          <a:prstGeom prst="rect">
            <a:avLst/>
          </a:prstGeom>
          <a:noFill/>
          <a:ln>
            <a:noFill/>
          </a:ln>
        </p:spPr>
      </p:pic>
      <p:sp>
        <p:nvSpPr>
          <p:cNvPr id="223" name="Google Shape;223;p32"/>
          <p:cNvSpPr txBox="1"/>
          <p:nvPr/>
        </p:nvSpPr>
        <p:spPr>
          <a:xfrm>
            <a:off x="74700" y="3427800"/>
            <a:ext cx="8994600" cy="17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1350">
                <a:solidFill>
                  <a:schemeClr val="dk1"/>
                </a:solidFill>
                <a:highlight>
                  <a:srgbClr val="FFFFFF"/>
                </a:highlight>
              </a:rPr>
              <a:t>Graduating from Cambridge in 1930, he obtained the position of Foreign Affairs Adviser to David Lloyd George and it was during the summer of this year he made his first [visit] to Ukraine. He returned in the summer of 1931 to the Soviet Union and at the end of his tour, visited Ukraine.</a:t>
            </a:r>
            <a:endParaRPr i="1" sz="1350">
              <a:solidFill>
                <a:schemeClr val="dk1"/>
              </a:solidFill>
              <a:highlight>
                <a:schemeClr val="lt1"/>
              </a:highlight>
            </a:endParaRPr>
          </a:p>
          <a:p>
            <a:pPr indent="0" lvl="0" marL="0" marR="88900" rtl="0" algn="just">
              <a:lnSpc>
                <a:spcPct val="115000"/>
              </a:lnSpc>
              <a:spcBef>
                <a:spcPts val="1000"/>
              </a:spcBef>
              <a:spcAft>
                <a:spcPts val="0"/>
              </a:spcAft>
              <a:buNone/>
            </a:pPr>
            <a:r>
              <a:rPr i="1" lang="en" sz="1350">
                <a:solidFill>
                  <a:schemeClr val="dk1"/>
                </a:solidFill>
                <a:highlight>
                  <a:schemeClr val="lt1"/>
                </a:highlight>
              </a:rPr>
              <a:t>It was [...] in March 1933, that he made his third and final visit to Soviet Russia and Ukraine to investigate reports he had heard of starvation [there]. In his diary he records that he [set off] on a walking tour of villages within Soviet-restricted Ukraine.</a:t>
            </a:r>
            <a:endParaRPr i="1" sz="1350"/>
          </a:p>
        </p:txBody>
      </p:sp>
      <p:sp>
        <p:nvSpPr>
          <p:cNvPr id="224" name="Google Shape;224;p32"/>
          <p:cNvSpPr txBox="1"/>
          <p:nvPr/>
        </p:nvSpPr>
        <p:spPr>
          <a:xfrm>
            <a:off x="6234225" y="157500"/>
            <a:ext cx="2819400" cy="41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2"/>
                </a:solidFill>
              </a:rPr>
              <a:t>The Jones family, pictured in South Wales in 1930:</a:t>
            </a:r>
            <a:endParaRPr sz="1100">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3"/>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2. What did Gareth Jones discover in Ukraine?</a:t>
            </a:r>
            <a:endParaRPr b="1"/>
          </a:p>
        </p:txBody>
      </p:sp>
      <p:sp>
        <p:nvSpPr>
          <p:cNvPr id="230" name="Google Shape;230;p33"/>
          <p:cNvSpPr txBox="1"/>
          <p:nvPr>
            <p:ph idx="1" type="body"/>
          </p:nvPr>
        </p:nvSpPr>
        <p:spPr>
          <a:xfrm>
            <a:off x="0" y="498350"/>
            <a:ext cx="7424100" cy="449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434343"/>
                </a:solidFill>
              </a:rPr>
              <a:t>An excerpt from </a:t>
            </a:r>
            <a:r>
              <a:rPr b="1" lang="en" sz="1300">
                <a:solidFill>
                  <a:srgbClr val="434343"/>
                </a:solidFill>
                <a:highlight>
                  <a:srgbClr val="FFFFFF"/>
                </a:highlight>
              </a:rPr>
              <a:t>famous press release written by Gareth Jones on the 29th of March 1933 and this was printed in many American and British newspapers including the </a:t>
            </a:r>
            <a:r>
              <a:rPr b="1" i="1" lang="en" sz="1300">
                <a:solidFill>
                  <a:srgbClr val="434343"/>
                </a:solidFill>
                <a:highlight>
                  <a:srgbClr val="FFFFFF"/>
                </a:highlight>
              </a:rPr>
              <a:t>New York Evening Post </a:t>
            </a:r>
            <a:r>
              <a:rPr b="1" lang="en" sz="1300">
                <a:solidFill>
                  <a:srgbClr val="434343"/>
                </a:solidFill>
                <a:highlight>
                  <a:srgbClr val="FFFFFF"/>
                </a:highlight>
              </a:rPr>
              <a:t>and </a:t>
            </a:r>
            <a:r>
              <a:rPr b="1" i="1" lang="en" sz="1300">
                <a:solidFill>
                  <a:srgbClr val="434343"/>
                </a:solidFill>
                <a:highlight>
                  <a:srgbClr val="FFFFFF"/>
                </a:highlight>
              </a:rPr>
              <a:t>The Manchester Guardian</a:t>
            </a:r>
            <a:r>
              <a:rPr b="1" lang="en" sz="1300">
                <a:solidFill>
                  <a:srgbClr val="434343"/>
                </a:solidFill>
                <a:highlight>
                  <a:srgbClr val="FFFFFF"/>
                </a:highlight>
              </a:rPr>
              <a:t>: </a:t>
            </a:r>
            <a:endParaRPr b="1" sz="1300">
              <a:solidFill>
                <a:srgbClr val="434343"/>
              </a:solidFill>
              <a:highlight>
                <a:srgbClr val="FFFFFF"/>
              </a:highlight>
            </a:endParaRPr>
          </a:p>
          <a:p>
            <a:pPr indent="0" lvl="0" marL="0" rtl="0" algn="l">
              <a:spcBef>
                <a:spcPts val="1200"/>
              </a:spcBef>
              <a:spcAft>
                <a:spcPts val="0"/>
              </a:spcAft>
              <a:buNone/>
            </a:pPr>
            <a:r>
              <a:rPr lang="en" sz="1300">
                <a:solidFill>
                  <a:srgbClr val="333333"/>
                </a:solidFill>
                <a:highlight>
                  <a:srgbClr val="FFFFFF"/>
                </a:highlight>
              </a:rPr>
              <a:t>‘</a:t>
            </a:r>
            <a:r>
              <a:rPr i="1" lang="en" sz="1300">
                <a:solidFill>
                  <a:srgbClr val="333333"/>
                </a:solidFill>
                <a:highlight>
                  <a:srgbClr val="FFFFFF"/>
                </a:highlight>
              </a:rPr>
              <a:t>I walked along through villages and twelve collective farms. Everywhere was the cry, 'There is no bread. We are dying. I tramped through the black earth region because that was once the richest farmland in Russia and because the correspondents have been forbidden to go there to see for themselves what is happening.</a:t>
            </a:r>
            <a:endParaRPr i="1" sz="1300">
              <a:solidFill>
                <a:srgbClr val="333333"/>
              </a:solidFill>
              <a:highlight>
                <a:srgbClr val="FFFFFF"/>
              </a:highlight>
            </a:endParaRPr>
          </a:p>
          <a:p>
            <a:pPr indent="0" lvl="0" marL="0" rtl="0" algn="just">
              <a:spcBef>
                <a:spcPts val="1200"/>
              </a:spcBef>
              <a:spcAft>
                <a:spcPts val="0"/>
              </a:spcAft>
              <a:buClr>
                <a:schemeClr val="dk1"/>
              </a:buClr>
              <a:buSzPts val="1100"/>
              <a:buFont typeface="Arial"/>
              <a:buNone/>
            </a:pPr>
            <a:r>
              <a:rPr i="1" lang="en" sz="1300">
                <a:solidFill>
                  <a:srgbClr val="333333"/>
                </a:solidFill>
                <a:highlight>
                  <a:srgbClr val="FFFFFF"/>
                </a:highlight>
              </a:rPr>
              <a:t>In the train a Communist denied to me that there was a famine. I flung a crust of bread which I had been eating from my own supply into a spittoon. A peasant fellow-passenger fished it out and ravenously ate it. I threw an orange peel into the spittoon and the peasant again grabbed it and devoured it. The Communist subsided. I stayed overnight in a village where there used to be 200 oxen and where there now are six. They told me that many [people] had already died of hunger. Two soldiers came to arrest a thief. They warned me against travel by night, as there were too many 'starving' desperate men.</a:t>
            </a:r>
            <a:endParaRPr i="1" sz="1300">
              <a:solidFill>
                <a:srgbClr val="333333"/>
              </a:solidFill>
              <a:highlight>
                <a:srgbClr val="FFFFFF"/>
              </a:highlight>
            </a:endParaRPr>
          </a:p>
          <a:p>
            <a:pPr indent="0" lvl="0" marL="0" rtl="0" algn="just">
              <a:spcBef>
                <a:spcPts val="1200"/>
              </a:spcBef>
              <a:spcAft>
                <a:spcPts val="0"/>
              </a:spcAft>
              <a:buClr>
                <a:schemeClr val="dk1"/>
              </a:buClr>
              <a:buSzPts val="1100"/>
              <a:buFont typeface="Arial"/>
              <a:buNone/>
            </a:pPr>
            <a:r>
              <a:rPr i="1" lang="en" sz="1300">
                <a:solidFill>
                  <a:srgbClr val="333333"/>
                </a:solidFill>
                <a:highlight>
                  <a:srgbClr val="FFFFFF"/>
                </a:highlight>
              </a:rPr>
              <a:t>'We are waiting for death' was my welcome, but see, we still, have our cattle fodder [to eat]. Go farther south. There they have nothing. Many houses are empty of people already dead,' they cried.’</a:t>
            </a:r>
            <a:endParaRPr i="1" sz="1300">
              <a:solidFill>
                <a:srgbClr val="333333"/>
              </a:solidFill>
              <a:highlight>
                <a:srgbClr val="FFFFFF"/>
              </a:highlight>
            </a:endParaRPr>
          </a:p>
          <a:p>
            <a:pPr indent="0" lvl="0" marL="0" rtl="0" algn="l">
              <a:spcBef>
                <a:spcPts val="1200"/>
              </a:spcBef>
              <a:spcAft>
                <a:spcPts val="1200"/>
              </a:spcAft>
              <a:buNone/>
            </a:pPr>
            <a:r>
              <a:t/>
            </a:r>
            <a:endParaRPr sz="1300">
              <a:solidFill>
                <a:srgbClr val="434343"/>
              </a:solidFill>
              <a:highlight>
                <a:srgbClr val="FFFFFF"/>
              </a:highlight>
            </a:endParaRPr>
          </a:p>
        </p:txBody>
      </p:sp>
      <p:pic>
        <p:nvPicPr>
          <p:cNvPr id="231" name="Google Shape;231;p33"/>
          <p:cNvPicPr preferRelativeResize="0"/>
          <p:nvPr/>
        </p:nvPicPr>
        <p:blipFill rotWithShape="1">
          <a:blip r:embed="rId3">
            <a:alphaModFix/>
          </a:blip>
          <a:srcRect b="8433" l="0" r="0" t="0"/>
          <a:stretch/>
        </p:blipFill>
        <p:spPr>
          <a:xfrm>
            <a:off x="7424100" y="647075"/>
            <a:ext cx="1693025" cy="3128150"/>
          </a:xfrm>
          <a:prstGeom prst="rect">
            <a:avLst/>
          </a:prstGeom>
          <a:noFill/>
          <a:ln>
            <a:noFill/>
          </a:ln>
        </p:spPr>
      </p:pic>
      <p:sp>
        <p:nvSpPr>
          <p:cNvPr id="232" name="Google Shape;232;p33"/>
          <p:cNvSpPr txBox="1"/>
          <p:nvPr/>
        </p:nvSpPr>
        <p:spPr>
          <a:xfrm>
            <a:off x="7479950" y="0"/>
            <a:ext cx="1581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2"/>
                </a:solidFill>
              </a:rPr>
              <a:t>NB: Ukraine was referred to as part of Russia at this time.</a:t>
            </a:r>
            <a:endParaRPr sz="1100">
              <a:solidFill>
                <a:schemeClr val="dk2"/>
              </a:solidFill>
            </a:endParaRPr>
          </a:p>
        </p:txBody>
      </p:sp>
      <p:pic>
        <p:nvPicPr>
          <p:cNvPr id="233" name="Google Shape;233;p33"/>
          <p:cNvPicPr preferRelativeResize="0"/>
          <p:nvPr/>
        </p:nvPicPr>
        <p:blipFill>
          <a:blip r:embed="rId4">
            <a:alphaModFix/>
          </a:blip>
          <a:stretch>
            <a:fillRect/>
          </a:stretch>
        </p:blipFill>
        <p:spPr>
          <a:xfrm>
            <a:off x="7479950" y="3643825"/>
            <a:ext cx="778925" cy="1348526"/>
          </a:xfrm>
          <a:prstGeom prst="rect">
            <a:avLst/>
          </a:prstGeom>
          <a:noFill/>
          <a:ln>
            <a:noFill/>
          </a:ln>
        </p:spPr>
      </p:pic>
      <p:sp>
        <p:nvSpPr>
          <p:cNvPr id="234" name="Google Shape;234;p33"/>
          <p:cNvSpPr txBox="1"/>
          <p:nvPr/>
        </p:nvSpPr>
        <p:spPr>
          <a:xfrm>
            <a:off x="8258875" y="3907850"/>
            <a:ext cx="881700" cy="108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2"/>
                </a:solidFill>
              </a:rPr>
              <a:t>Gareth Jones took meticulous notes in numerous diaries.</a:t>
            </a:r>
            <a:endParaRPr sz="1100">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4"/>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3. Why did the Holodomor occur?</a:t>
            </a:r>
            <a:endParaRPr b="1"/>
          </a:p>
        </p:txBody>
      </p:sp>
      <p:sp>
        <p:nvSpPr>
          <p:cNvPr id="240" name="Google Shape;240;p34"/>
          <p:cNvSpPr txBox="1"/>
          <p:nvPr>
            <p:ph idx="1" type="body"/>
          </p:nvPr>
        </p:nvSpPr>
        <p:spPr>
          <a:xfrm>
            <a:off x="80100" y="510725"/>
            <a:ext cx="8983800" cy="1004100"/>
          </a:xfrm>
          <a:prstGeom prst="rect">
            <a:avLst/>
          </a:prstGeom>
          <a:solidFill>
            <a:srgbClr val="F3F3F3"/>
          </a:solidFill>
        </p:spPr>
        <p:txBody>
          <a:bodyPr anchorCtr="0" anchor="t" bIns="91425" lIns="91425" spcFirstLastPara="1" rIns="91425" wrap="square" tIns="91425">
            <a:normAutofit/>
          </a:bodyPr>
          <a:lstStyle/>
          <a:p>
            <a:pPr indent="0" lvl="0" marL="0" rtl="0" algn="l">
              <a:spcBef>
                <a:spcPts val="0"/>
              </a:spcBef>
              <a:spcAft>
                <a:spcPts val="1200"/>
              </a:spcAft>
              <a:buNone/>
            </a:pPr>
            <a:r>
              <a:rPr b="1" lang="en" sz="1200">
                <a:solidFill>
                  <a:schemeClr val="dk1"/>
                </a:solidFill>
              </a:rPr>
              <a:t>Holodomor</a:t>
            </a:r>
            <a:r>
              <a:rPr b="1" lang="en" sz="1200"/>
              <a:t>:</a:t>
            </a:r>
            <a:r>
              <a:rPr lang="en" sz="1200"/>
              <a:t> the famine reported by Gareth Jones that took place in Soviet-controlled Ukraine between 1932 and 1933, during which </a:t>
            </a:r>
            <a:r>
              <a:rPr b="1" lang="en" sz="1200">
                <a:solidFill>
                  <a:schemeClr val="dk1"/>
                </a:solidFill>
              </a:rPr>
              <a:t>3.9 million Ukrainians died of starvation</a:t>
            </a:r>
            <a:r>
              <a:rPr lang="en" sz="1200"/>
              <a:t>. Gareth Jones was the first Western journalist to report - at great risk from the Soviet authorities - that </a:t>
            </a:r>
            <a:r>
              <a:rPr b="1" lang="en" sz="1200">
                <a:solidFill>
                  <a:schemeClr val="dk1"/>
                </a:solidFill>
              </a:rPr>
              <a:t>the famine was not, in fact, natural, but a man-made act of terror and mass starvation</a:t>
            </a:r>
            <a:r>
              <a:rPr lang="en" sz="1200"/>
              <a:t>. Find out about some of the different reasons this took place by looking at the sources in each box below:</a:t>
            </a:r>
            <a:endParaRPr sz="1200"/>
          </a:p>
        </p:txBody>
      </p:sp>
      <p:sp>
        <p:nvSpPr>
          <p:cNvPr id="241" name="Google Shape;241;p34"/>
          <p:cNvSpPr txBox="1"/>
          <p:nvPr/>
        </p:nvSpPr>
        <p:spPr>
          <a:xfrm>
            <a:off x="80100" y="1542100"/>
            <a:ext cx="5212200" cy="3546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000">
                <a:solidFill>
                  <a:schemeClr val="dk1"/>
                </a:solidFill>
              </a:rPr>
              <a:t>Excerpt from the ‘First Five Year Plan’ (1928):</a:t>
            </a:r>
            <a:endParaRPr b="1" sz="1000">
              <a:solidFill>
                <a:schemeClr val="dk1"/>
              </a:solidFill>
            </a:endParaRPr>
          </a:p>
          <a:p>
            <a:pPr indent="0" lvl="0" marL="0" rtl="0" algn="l">
              <a:lnSpc>
                <a:spcPct val="115000"/>
              </a:lnSpc>
              <a:spcBef>
                <a:spcPts val="0"/>
              </a:spcBef>
              <a:spcAft>
                <a:spcPts val="0"/>
              </a:spcAft>
              <a:buNone/>
            </a:pPr>
            <a:r>
              <a:rPr i="1" lang="en" sz="1000">
                <a:solidFill>
                  <a:schemeClr val="dk1"/>
                </a:solidFill>
              </a:rPr>
              <a:t>The fundamental task of the First Five-Year Plan is to </a:t>
            </a:r>
            <a:r>
              <a:rPr b="1" i="1" lang="en" sz="1000">
                <a:solidFill>
                  <a:schemeClr val="dk1"/>
                </a:solidFill>
              </a:rPr>
              <a:t>complete the collectivization of agriculture</a:t>
            </a:r>
            <a:r>
              <a:rPr lang="en" sz="1000">
                <a:solidFill>
                  <a:schemeClr val="dk1"/>
                </a:solidFill>
              </a:rPr>
              <a:t> [i.e. the seizure of privately-owned farms]</a:t>
            </a:r>
            <a:r>
              <a:rPr i="1" lang="en" sz="1000">
                <a:solidFill>
                  <a:schemeClr val="dk1"/>
                </a:solidFill>
              </a:rPr>
              <a:t>. This entails the rapid formation of kolkhozes (collective farms).</a:t>
            </a:r>
            <a:r>
              <a:rPr lang="en" sz="1000">
                <a:solidFill>
                  <a:schemeClr val="dk1"/>
                </a:solidFill>
              </a:rPr>
              <a:t> </a:t>
            </a:r>
            <a:r>
              <a:rPr b="1" lang="en" sz="1000">
                <a:solidFill>
                  <a:schemeClr val="dk1"/>
                </a:solidFill>
              </a:rPr>
              <a:t>NB: </a:t>
            </a:r>
            <a:r>
              <a:rPr lang="en" sz="1000">
                <a:solidFill>
                  <a:schemeClr val="dk1"/>
                </a:solidFill>
              </a:rPr>
              <a:t>under the First Five Year Plan, Ukrainian farms were ‘collectivised’ (i.e. seized by the government) and put under government control.</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None/>
            </a:pPr>
            <a:r>
              <a:rPr b="1" lang="en" sz="1000">
                <a:solidFill>
                  <a:schemeClr val="dk1"/>
                </a:solidFill>
              </a:rPr>
              <a:t>1931: </a:t>
            </a:r>
            <a:r>
              <a:rPr lang="en" sz="1000">
                <a:solidFill>
                  <a:schemeClr val="dk1"/>
                </a:solidFill>
              </a:rPr>
              <a:t>The Ukrainian harvest produced </a:t>
            </a:r>
            <a:r>
              <a:rPr b="1" lang="en" sz="1000">
                <a:solidFill>
                  <a:schemeClr val="dk1"/>
                </a:solidFill>
              </a:rPr>
              <a:t>11 - 13 million tonnes</a:t>
            </a:r>
            <a:r>
              <a:rPr lang="en" sz="1000">
                <a:solidFill>
                  <a:schemeClr val="dk1"/>
                </a:solidFill>
              </a:rPr>
              <a:t> of grain - </a:t>
            </a:r>
            <a:r>
              <a:rPr b="1" lang="en" sz="1000">
                <a:solidFill>
                  <a:schemeClr val="dk1"/>
                </a:solidFill>
              </a:rPr>
              <a:t>7 million tonnes </a:t>
            </a:r>
            <a:r>
              <a:rPr lang="en" sz="1000">
                <a:solidFill>
                  <a:schemeClr val="dk1"/>
                </a:solidFill>
              </a:rPr>
              <a:t>were confiscated by the Soviet government and removed from Ukraine, leaving each Ukrainian peasant with an average of just </a:t>
            </a:r>
            <a:r>
              <a:rPr b="1" lang="en" sz="1000">
                <a:solidFill>
                  <a:schemeClr val="dk1"/>
                </a:solidFill>
              </a:rPr>
              <a:t>112 kg</a:t>
            </a:r>
            <a:r>
              <a:rPr b="1" lang="en" sz="1000">
                <a:solidFill>
                  <a:schemeClr val="dk1"/>
                </a:solidFill>
              </a:rPr>
              <a:t> </a:t>
            </a:r>
            <a:r>
              <a:rPr lang="en" sz="1000">
                <a:solidFill>
                  <a:schemeClr val="dk1"/>
                </a:solidFill>
              </a:rPr>
              <a:t>of grain to consume across a year - just over </a:t>
            </a:r>
            <a:r>
              <a:rPr b="1" lang="en" sz="1000">
                <a:solidFill>
                  <a:schemeClr val="dk1"/>
                </a:solidFill>
              </a:rPr>
              <a:t>1000 calories a day. </a:t>
            </a:r>
            <a:r>
              <a:rPr b="1" lang="en" sz="1000">
                <a:solidFill>
                  <a:schemeClr val="dk1"/>
                </a:solidFill>
              </a:rPr>
              <a:t>3.9 million died as a result.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000">
                <a:solidFill>
                  <a:schemeClr val="dk1"/>
                </a:solidFill>
              </a:rPr>
              <a:t>Excerpt from ‘The Law on Five Ears of Grain’ (7 August 1932):</a:t>
            </a:r>
            <a:endParaRPr b="1" sz="1000">
              <a:solidFill>
                <a:schemeClr val="dk1"/>
              </a:solidFill>
            </a:endParaRPr>
          </a:p>
          <a:p>
            <a:pPr indent="0" lvl="0" marL="0" rtl="0" algn="l">
              <a:lnSpc>
                <a:spcPct val="115000"/>
              </a:lnSpc>
              <a:spcBef>
                <a:spcPts val="0"/>
              </a:spcBef>
              <a:spcAft>
                <a:spcPts val="0"/>
              </a:spcAft>
              <a:buNone/>
            </a:pPr>
            <a:r>
              <a:rPr i="1" lang="en" sz="1000">
                <a:solidFill>
                  <a:schemeClr val="dk1"/>
                </a:solidFill>
              </a:rPr>
              <a:t>Public Property [is] the basis of the Soviet system; it is sacred and inviolable, and those attempting to steal public property [i.e. grain] must be considered enemies of the people. [The penalty is] </a:t>
            </a:r>
            <a:r>
              <a:rPr b="1" i="1" lang="en" sz="1000">
                <a:solidFill>
                  <a:schemeClr val="dk1"/>
                </a:solidFill>
              </a:rPr>
              <a:t>execution</a:t>
            </a:r>
            <a:r>
              <a:rPr i="1" lang="en" sz="1000">
                <a:solidFill>
                  <a:schemeClr val="dk1"/>
                </a:solidFill>
              </a:rPr>
              <a:t> with the confiscation of all property, which may be substituted … by the </a:t>
            </a:r>
            <a:r>
              <a:rPr b="1" i="1" lang="en" sz="1000">
                <a:solidFill>
                  <a:schemeClr val="dk1"/>
                </a:solidFill>
              </a:rPr>
              <a:t>deprivation of freedom for [...] ten years</a:t>
            </a:r>
            <a:r>
              <a:rPr i="1" lang="en" sz="1000">
                <a:solidFill>
                  <a:schemeClr val="dk1"/>
                </a:solidFill>
              </a:rPr>
              <a:t>.</a:t>
            </a:r>
            <a:endParaRPr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None/>
            </a:pPr>
            <a:r>
              <a:rPr b="1" lang="en" sz="1000">
                <a:solidFill>
                  <a:schemeClr val="dk1"/>
                </a:solidFill>
              </a:rPr>
              <a:t>1932: </a:t>
            </a:r>
            <a:r>
              <a:rPr lang="en" sz="1000">
                <a:solidFill>
                  <a:schemeClr val="dk1"/>
                </a:solidFill>
              </a:rPr>
              <a:t>Within 6 months of this law being passed, </a:t>
            </a:r>
            <a:r>
              <a:rPr b="1" lang="en" sz="1000">
                <a:solidFill>
                  <a:schemeClr val="dk1"/>
                </a:solidFill>
              </a:rPr>
              <a:t>4,500</a:t>
            </a:r>
            <a:r>
              <a:rPr lang="en" sz="1000">
                <a:solidFill>
                  <a:schemeClr val="dk1"/>
                </a:solidFill>
              </a:rPr>
              <a:t> peasants had been executed and </a:t>
            </a:r>
            <a:r>
              <a:rPr b="1" lang="en" sz="1000">
                <a:solidFill>
                  <a:schemeClr val="dk1"/>
                </a:solidFill>
              </a:rPr>
              <a:t>100,000</a:t>
            </a:r>
            <a:r>
              <a:rPr lang="en" sz="1000">
                <a:solidFill>
                  <a:schemeClr val="dk1"/>
                </a:solidFill>
              </a:rPr>
              <a:t> had been imprisoned for trying to take grain to feed themselves.</a:t>
            </a:r>
            <a:endParaRPr sz="1000">
              <a:solidFill>
                <a:schemeClr val="dk1"/>
              </a:solidFill>
            </a:endParaRPr>
          </a:p>
        </p:txBody>
      </p:sp>
      <p:sp>
        <p:nvSpPr>
          <p:cNvPr id="242" name="Google Shape;242;p34"/>
          <p:cNvSpPr txBox="1"/>
          <p:nvPr/>
        </p:nvSpPr>
        <p:spPr>
          <a:xfrm>
            <a:off x="5321700" y="1542100"/>
            <a:ext cx="3742200" cy="1319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rPr>
              <a:t>T</a:t>
            </a:r>
            <a:r>
              <a:rPr b="1" lang="en" sz="1100">
                <a:solidFill>
                  <a:schemeClr val="dk1"/>
                </a:solidFill>
              </a:rPr>
              <a:t>elegram sent by Stalin to local party officials in Ukraine (January 1933): </a:t>
            </a:r>
            <a:r>
              <a:rPr i="1" lang="en" sz="1100">
                <a:solidFill>
                  <a:schemeClr val="dk1"/>
                </a:solidFill>
              </a:rPr>
              <a:t>It has been observed that </a:t>
            </a:r>
            <a:r>
              <a:rPr b="1" i="1" lang="en" sz="1100">
                <a:solidFill>
                  <a:schemeClr val="dk1"/>
                </a:solidFill>
              </a:rPr>
              <a:t>Ukrainian peasants are attempting to leave </a:t>
            </a:r>
            <a:r>
              <a:rPr i="1" lang="en" sz="1100">
                <a:solidFill>
                  <a:schemeClr val="dk1"/>
                </a:solidFill>
              </a:rPr>
              <a:t>en masse to other regions of the USSR </a:t>
            </a:r>
            <a:r>
              <a:rPr b="1" i="1" lang="en" sz="1100">
                <a:solidFill>
                  <a:schemeClr val="dk1"/>
                </a:solidFill>
              </a:rPr>
              <a:t>in search of bread</a:t>
            </a:r>
            <a:r>
              <a:rPr i="1" lang="en" sz="1100">
                <a:solidFill>
                  <a:schemeClr val="dk1"/>
                </a:solidFill>
              </a:rPr>
              <a:t>. This is unacceptable [...] </a:t>
            </a:r>
            <a:r>
              <a:rPr b="1" i="1" lang="en" sz="1100">
                <a:solidFill>
                  <a:schemeClr val="dk1"/>
                </a:solidFill>
              </a:rPr>
              <a:t>arrest any peasants found traveling</a:t>
            </a:r>
            <a:r>
              <a:rPr i="1" lang="en" sz="1100">
                <a:solidFill>
                  <a:schemeClr val="dk1"/>
                </a:solidFill>
              </a:rPr>
              <a:t> without proper documentation and to send them back.</a:t>
            </a:r>
            <a:endParaRPr i="1" sz="1100">
              <a:solidFill>
                <a:schemeClr val="dk1"/>
              </a:solidFill>
            </a:endParaRPr>
          </a:p>
        </p:txBody>
      </p:sp>
      <p:sp>
        <p:nvSpPr>
          <p:cNvPr id="243" name="Google Shape;243;p34"/>
          <p:cNvSpPr txBox="1"/>
          <p:nvPr/>
        </p:nvSpPr>
        <p:spPr>
          <a:xfrm>
            <a:off x="5321700" y="2912575"/>
            <a:ext cx="3742200" cy="2176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rPr>
              <a:t>Excerpt from a letter from Stalin to Lazar Kaganovich, the First Deputy Premier of the USSR, expressing the need to repress Ukraine to weaken pro-independence Ukrainians (11 August 1932):</a:t>
            </a:r>
            <a:endParaRPr sz="1100">
              <a:solidFill>
                <a:schemeClr val="dk1"/>
              </a:solidFill>
            </a:endParaRPr>
          </a:p>
          <a:p>
            <a:pPr indent="0" lvl="0" marL="0" rtl="0" algn="l">
              <a:lnSpc>
                <a:spcPct val="115000"/>
              </a:lnSpc>
              <a:spcBef>
                <a:spcPts val="0"/>
              </a:spcBef>
              <a:spcAft>
                <a:spcPts val="0"/>
              </a:spcAft>
              <a:buNone/>
            </a:pPr>
            <a:r>
              <a:rPr i="1" lang="en" sz="1100">
                <a:solidFill>
                  <a:schemeClr val="dk1"/>
                </a:solidFill>
              </a:rPr>
              <a:t>We may lose Ukraine. Keep in mind that Piłsudski [a pro-independence official] is not daydreaming, and his agents in Ukraine are many times stronger than Redens [head of the secret police] or Kosior [First Secretary] think. </a:t>
            </a:r>
            <a:r>
              <a:rPr b="1" i="1" lang="en" sz="1100">
                <a:solidFill>
                  <a:schemeClr val="dk1"/>
                </a:solidFill>
              </a:rPr>
              <a:t>Without these and similar measures [of repression]…we may lose Ukraine.</a:t>
            </a:r>
            <a:endParaRPr b="1" i="1" sz="12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5"/>
          <p:cNvSpPr txBox="1"/>
          <p:nvPr>
            <p:ph type="title"/>
          </p:nvPr>
        </p:nvSpPr>
        <p:spPr>
          <a:xfrm>
            <a:off x="0" y="0"/>
            <a:ext cx="9144000" cy="74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4</a:t>
            </a:r>
            <a:r>
              <a:rPr b="1" lang="en"/>
              <a:t>. How severe was the Holodomor?</a:t>
            </a:r>
            <a:endParaRPr b="1"/>
          </a:p>
        </p:txBody>
      </p:sp>
      <p:sp>
        <p:nvSpPr>
          <p:cNvPr id="249" name="Google Shape;249;p35"/>
          <p:cNvSpPr txBox="1"/>
          <p:nvPr/>
        </p:nvSpPr>
        <p:spPr>
          <a:xfrm>
            <a:off x="97800" y="557750"/>
            <a:ext cx="8948400" cy="437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chemeClr val="dk1"/>
                </a:solidFill>
              </a:rPr>
              <a:t>Excerpt from ‘A Woman from Ukraine Tells of Famine and Cannibalism’ reported by a </a:t>
            </a:r>
            <a:endParaRPr b="1" sz="1200">
              <a:solidFill>
                <a:schemeClr val="dk1"/>
              </a:solidFill>
            </a:endParaRPr>
          </a:p>
          <a:p>
            <a:pPr indent="0" lvl="0" marL="0" rtl="0" algn="l">
              <a:lnSpc>
                <a:spcPct val="115000"/>
              </a:lnSpc>
              <a:spcBef>
                <a:spcPts val="0"/>
              </a:spcBef>
              <a:spcAft>
                <a:spcPts val="0"/>
              </a:spcAft>
              <a:buNone/>
            </a:pPr>
            <a:r>
              <a:rPr b="1" lang="en" sz="1200">
                <a:solidFill>
                  <a:schemeClr val="dk1"/>
                </a:solidFill>
              </a:rPr>
              <a:t>Canadian newspaper, ‘The Ukrainian Voice’, 13 September 1933. It was very rare for Ukrainian </a:t>
            </a:r>
            <a:endParaRPr b="1" sz="1200">
              <a:solidFill>
                <a:schemeClr val="dk1"/>
              </a:solidFill>
            </a:endParaRPr>
          </a:p>
          <a:p>
            <a:pPr indent="0" lvl="0" marL="0" rtl="0" algn="l">
              <a:lnSpc>
                <a:spcPct val="115000"/>
              </a:lnSpc>
              <a:spcBef>
                <a:spcPts val="0"/>
              </a:spcBef>
              <a:spcAft>
                <a:spcPts val="0"/>
              </a:spcAft>
              <a:buNone/>
            </a:pPr>
            <a:r>
              <a:rPr b="1" lang="en" sz="1200">
                <a:solidFill>
                  <a:schemeClr val="dk1"/>
                </a:solidFill>
              </a:rPr>
              <a:t>farmers to afford the means to move abroad during the famine, however the experiences of </a:t>
            </a:r>
            <a:endParaRPr b="1" sz="1200">
              <a:solidFill>
                <a:schemeClr val="dk1"/>
              </a:solidFill>
            </a:endParaRPr>
          </a:p>
          <a:p>
            <a:pPr indent="0" lvl="0" marL="0" rtl="0" algn="l">
              <a:lnSpc>
                <a:spcPct val="115000"/>
              </a:lnSpc>
              <a:spcBef>
                <a:spcPts val="0"/>
              </a:spcBef>
              <a:spcAft>
                <a:spcPts val="0"/>
              </a:spcAft>
              <a:buNone/>
            </a:pPr>
            <a:r>
              <a:rPr b="1" lang="en" sz="1200">
                <a:solidFill>
                  <a:schemeClr val="dk1"/>
                </a:solidFill>
              </a:rPr>
              <a:t>famine that the woman describes were typical.</a:t>
            </a:r>
            <a:endParaRPr b="1" sz="1200">
              <a:solidFill>
                <a:schemeClr val="dk1"/>
              </a:solidFill>
            </a:endParaRPr>
          </a:p>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Q:</a:t>
            </a:r>
            <a:r>
              <a:rPr i="1" lang="en" sz="1200">
                <a:solidFill>
                  <a:schemeClr val="dk1"/>
                </a:solidFill>
              </a:rPr>
              <a:t> How were people living in Ukraine at that time?</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A: </a:t>
            </a:r>
            <a:r>
              <a:rPr i="1" lang="en" sz="1200">
                <a:solidFill>
                  <a:schemeClr val="dk1"/>
                </a:solidFill>
              </a:rPr>
              <a:t>There was a terrible famine. People were dying of hunger like flies.</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Q: </a:t>
            </a:r>
            <a:r>
              <a:rPr i="1" lang="en" sz="1200">
                <a:solidFill>
                  <a:schemeClr val="dk1"/>
                </a:solidFill>
              </a:rPr>
              <a:t>Did many die of hunger?</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A: </a:t>
            </a:r>
            <a:r>
              <a:rPr i="1" lang="en" sz="1200">
                <a:solidFill>
                  <a:schemeClr val="dk1"/>
                </a:solidFill>
              </a:rPr>
              <a:t>As far as I could learn, 17 miles in either direction, about one-quarter of the population survived. Three-quarters died.</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Q: </a:t>
            </a:r>
            <a:r>
              <a:rPr i="1" lang="en" sz="1200">
                <a:solidFill>
                  <a:schemeClr val="dk1"/>
                </a:solidFill>
              </a:rPr>
              <a:t>Are people suffering the famine quietly, or are they rebelling?</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A: </a:t>
            </a:r>
            <a:r>
              <a:rPr i="1" lang="en" sz="1200">
                <a:solidFill>
                  <a:schemeClr val="dk1"/>
                </a:solidFill>
              </a:rPr>
              <a:t>How are they to rebel, and what will they achieve by rebelling? They suffer because they have lost all hope. They walk like the blind, and they fall wherever death strikes them. No one pays attention to the corpses lying on the streets. People either step over or sidestep them and keep on walking. From time to time, they are collected and buried in common pits. Seventy and more people are buried together.</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Q:</a:t>
            </a:r>
            <a:r>
              <a:rPr i="1" lang="en" sz="1200">
                <a:solidFill>
                  <a:schemeClr val="dk1"/>
                </a:solidFill>
              </a:rPr>
              <a:t> Have you heard anything about instances of cannibalism?</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A: </a:t>
            </a:r>
            <a:r>
              <a:rPr i="1" lang="en" sz="1200">
                <a:solidFill>
                  <a:schemeClr val="dk1"/>
                </a:solidFill>
              </a:rPr>
              <a:t>Why not? It happens all the time. There have been cases of a mother starving with her children and then killing and eating them when she sees that they are about to die. Or you are walking along the street, and you see a corpse. You look around to see whether anyone is watching, and you cut off a piece of flesh and then bake or cook it.</a:t>
            </a:r>
            <a:endParaRPr i="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i="1" lang="en" sz="1200">
                <a:solidFill>
                  <a:schemeClr val="dk1"/>
                </a:solidFill>
              </a:rPr>
              <a:t>Q: </a:t>
            </a:r>
            <a:r>
              <a:rPr i="1" lang="en" sz="1200">
                <a:solidFill>
                  <a:schemeClr val="dk1"/>
                </a:solidFill>
              </a:rPr>
              <a:t>What is the reason for the famine? Has there been a drought or a bad harvest, or are you not sowing anything?</a:t>
            </a:r>
            <a:endParaRPr i="1" sz="1200">
              <a:solidFill>
                <a:schemeClr val="dk1"/>
              </a:solidFill>
            </a:endParaRPr>
          </a:p>
          <a:p>
            <a:pPr indent="0" lvl="0" marL="0" rtl="0" algn="l">
              <a:lnSpc>
                <a:spcPct val="115000"/>
              </a:lnSpc>
              <a:spcBef>
                <a:spcPts val="0"/>
              </a:spcBef>
              <a:spcAft>
                <a:spcPts val="0"/>
              </a:spcAft>
              <a:buNone/>
            </a:pPr>
            <a:r>
              <a:rPr b="1" i="1" lang="en" sz="1200">
                <a:solidFill>
                  <a:schemeClr val="dk1"/>
                </a:solidFill>
              </a:rPr>
              <a:t>A: </a:t>
            </a:r>
            <a:r>
              <a:rPr i="1" lang="en" sz="1200">
                <a:solidFill>
                  <a:schemeClr val="dk1"/>
                </a:solidFill>
              </a:rPr>
              <a:t>There has been a harvest, we sow and we plant, but as soon as anything grows, they take it all away and pack it off to Moscow.</a:t>
            </a:r>
            <a:endParaRPr i="1" sz="1200">
              <a:solidFill>
                <a:schemeClr val="dk2"/>
              </a:solidFill>
            </a:endParaRPr>
          </a:p>
        </p:txBody>
      </p:sp>
      <p:pic>
        <p:nvPicPr>
          <p:cNvPr id="250" name="Google Shape;250;p35"/>
          <p:cNvPicPr preferRelativeResize="0"/>
          <p:nvPr/>
        </p:nvPicPr>
        <p:blipFill>
          <a:blip r:embed="rId3">
            <a:alphaModFix/>
          </a:blip>
          <a:stretch>
            <a:fillRect/>
          </a:stretch>
        </p:blipFill>
        <p:spPr>
          <a:xfrm>
            <a:off x="7535522" y="163722"/>
            <a:ext cx="1376375" cy="1861275"/>
          </a:xfrm>
          <a:prstGeom prst="rect">
            <a:avLst/>
          </a:prstGeom>
          <a:noFill/>
          <a:ln>
            <a:noFill/>
          </a:ln>
        </p:spPr>
      </p:pic>
      <p:pic>
        <p:nvPicPr>
          <p:cNvPr id="251" name="Google Shape;251;p35"/>
          <p:cNvPicPr preferRelativeResize="0"/>
          <p:nvPr/>
        </p:nvPicPr>
        <p:blipFill rotWithShape="1">
          <a:blip r:embed="rId4">
            <a:alphaModFix/>
          </a:blip>
          <a:srcRect b="31162" l="0" r="0" t="0"/>
          <a:stretch/>
        </p:blipFill>
        <p:spPr>
          <a:xfrm>
            <a:off x="5403775" y="1294650"/>
            <a:ext cx="2015875" cy="10106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6"/>
          <p:cNvSpPr txBox="1"/>
          <p:nvPr>
            <p:ph type="title"/>
          </p:nvPr>
        </p:nvSpPr>
        <p:spPr>
          <a:xfrm>
            <a:off x="0" y="0"/>
            <a:ext cx="914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1720"/>
              <a:t>5</a:t>
            </a:r>
            <a:r>
              <a:rPr b="1" lang="en" sz="1720"/>
              <a:t>. What was the response to the reports of Gareth Jones (and others) on the Holodomor?</a:t>
            </a:r>
            <a:endParaRPr b="1" sz="1720"/>
          </a:p>
        </p:txBody>
      </p:sp>
      <p:sp>
        <p:nvSpPr>
          <p:cNvPr id="257" name="Google Shape;257;p36"/>
          <p:cNvSpPr txBox="1"/>
          <p:nvPr>
            <p:ph idx="1" type="body"/>
          </p:nvPr>
        </p:nvSpPr>
        <p:spPr>
          <a:xfrm>
            <a:off x="0" y="572700"/>
            <a:ext cx="7485900" cy="33561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 sz="1200"/>
              <a:t>Comment from an interview with George Bernard Shaw of the London School Economics, who visited the USSR, in The New York Evening Post (April 1931): </a:t>
            </a:r>
            <a:r>
              <a:rPr i="1" lang="en" sz="1200"/>
              <a:t>I have seen no undernourished people in the Soviet Union.</a:t>
            </a:r>
            <a:r>
              <a:rPr lang="en" sz="1200"/>
              <a:t> Shaw was a socialist and struggled to </a:t>
            </a:r>
            <a:r>
              <a:rPr lang="en" sz="1200">
                <a:highlight>
                  <a:srgbClr val="FFFFFF"/>
                </a:highlight>
              </a:rPr>
              <a:t>believe that the world’s first workers’ state had a deep and dreadful downside. In any case, he had only visited a ‘potemkin’ village (see below).</a:t>
            </a:r>
            <a:endParaRPr b="1" sz="1200">
              <a:highlight>
                <a:srgbClr val="FFFFFF"/>
              </a:highlight>
            </a:endParaRPr>
          </a:p>
          <a:p>
            <a:pPr indent="0" lvl="0" marL="0" rtl="0" algn="l">
              <a:lnSpc>
                <a:spcPct val="100000"/>
              </a:lnSpc>
              <a:spcBef>
                <a:spcPts val="0"/>
              </a:spcBef>
              <a:spcAft>
                <a:spcPts val="0"/>
              </a:spcAft>
              <a:buNone/>
            </a:pPr>
            <a:r>
              <a:t/>
            </a:r>
            <a:endParaRPr b="1" sz="1200">
              <a:highlight>
                <a:srgbClr val="FFFFFF"/>
              </a:highlight>
            </a:endParaRPr>
          </a:p>
          <a:p>
            <a:pPr indent="0" lvl="0" marL="0" rtl="0" algn="l">
              <a:lnSpc>
                <a:spcPct val="100000"/>
              </a:lnSpc>
              <a:spcBef>
                <a:spcPts val="0"/>
              </a:spcBef>
              <a:spcAft>
                <a:spcPts val="0"/>
              </a:spcAft>
              <a:buNone/>
            </a:pPr>
            <a:r>
              <a:rPr b="1" lang="en" sz="1200">
                <a:highlight>
                  <a:srgbClr val="FFFFFF"/>
                </a:highlight>
              </a:rPr>
              <a:t>Reporting from </a:t>
            </a:r>
            <a:r>
              <a:rPr b="1" i="1" lang="en" sz="1200">
                <a:highlight>
                  <a:srgbClr val="FFFFFF"/>
                </a:highlight>
              </a:rPr>
              <a:t>New York Times</a:t>
            </a:r>
            <a:r>
              <a:rPr b="1" lang="en" sz="1200">
                <a:highlight>
                  <a:srgbClr val="FFFFFF"/>
                </a:highlight>
              </a:rPr>
              <a:t> </a:t>
            </a:r>
            <a:r>
              <a:rPr b="1" lang="en" sz="1200">
                <a:highlight>
                  <a:srgbClr val="FFFFFF"/>
                </a:highlight>
              </a:rPr>
              <a:t>correspondent</a:t>
            </a:r>
            <a:r>
              <a:rPr b="1" lang="en" sz="1200">
                <a:highlight>
                  <a:srgbClr val="FFFFFF"/>
                </a:highlight>
              </a:rPr>
              <a:t>, Walter Duranty: </a:t>
            </a:r>
            <a:endParaRPr sz="1200">
              <a:highlight>
                <a:srgbClr val="FFFFFF"/>
              </a:highlight>
            </a:endParaRPr>
          </a:p>
          <a:p>
            <a:pPr indent="0" lvl="0" marL="0" rtl="0" algn="l">
              <a:lnSpc>
                <a:spcPct val="100000"/>
              </a:lnSpc>
              <a:spcBef>
                <a:spcPts val="0"/>
              </a:spcBef>
              <a:spcAft>
                <a:spcPts val="0"/>
              </a:spcAft>
              <a:buNone/>
            </a:pPr>
            <a:r>
              <a:rPr lang="en" sz="1200">
                <a:highlight>
                  <a:srgbClr val="FFFFFF"/>
                </a:highlight>
              </a:rPr>
              <a:t>March 21st 1933: </a:t>
            </a:r>
            <a:r>
              <a:rPr i="1" lang="en" sz="1200">
                <a:highlight>
                  <a:srgbClr val="FFFFFF"/>
                </a:highlight>
              </a:rPr>
              <a:t>The big cities and the army are adequately supplied with food.  There is no actual starvation or death from starvation.</a:t>
            </a:r>
            <a:endParaRPr sz="1200">
              <a:highlight>
                <a:srgbClr val="FFFFFF"/>
              </a:highlight>
            </a:endParaRPr>
          </a:p>
          <a:p>
            <a:pPr indent="0" lvl="0" marL="0" rtl="0" algn="l">
              <a:lnSpc>
                <a:spcPct val="100000"/>
              </a:lnSpc>
              <a:spcBef>
                <a:spcPts val="0"/>
              </a:spcBef>
              <a:spcAft>
                <a:spcPts val="0"/>
              </a:spcAft>
              <a:buNone/>
            </a:pPr>
            <a:r>
              <a:rPr lang="en" sz="1200">
                <a:highlight>
                  <a:srgbClr val="FFFFFF"/>
                </a:highlight>
              </a:rPr>
              <a:t>August 23rd 1933: </a:t>
            </a:r>
            <a:r>
              <a:rPr i="1" lang="en" sz="1200">
                <a:highlight>
                  <a:srgbClr val="FFFFFF"/>
                </a:highlight>
              </a:rPr>
              <a:t>Any report of a famine in Russia is today an exaggeration or malignant propaganda.</a:t>
            </a:r>
            <a:endParaRPr i="1" sz="1200">
              <a:highlight>
                <a:srgbClr val="FFFFFF"/>
              </a:highlight>
            </a:endParaRPr>
          </a:p>
          <a:p>
            <a:pPr indent="0" lvl="0" marL="0" rtl="0" algn="l">
              <a:lnSpc>
                <a:spcPct val="100000"/>
              </a:lnSpc>
              <a:spcBef>
                <a:spcPts val="0"/>
              </a:spcBef>
              <a:spcAft>
                <a:spcPts val="0"/>
              </a:spcAft>
              <a:buNone/>
            </a:pPr>
            <a:r>
              <a:t/>
            </a:r>
            <a:endParaRPr sz="1200">
              <a:highlight>
                <a:srgbClr val="FFFFFF"/>
              </a:highlight>
            </a:endParaRPr>
          </a:p>
          <a:p>
            <a:pPr indent="0" lvl="0" marL="457200" rtl="0" algn="l">
              <a:lnSpc>
                <a:spcPct val="100000"/>
              </a:lnSpc>
              <a:spcBef>
                <a:spcPts val="0"/>
              </a:spcBef>
              <a:spcAft>
                <a:spcPts val="0"/>
              </a:spcAft>
              <a:buNone/>
            </a:pPr>
            <a:r>
              <a:rPr b="1" lang="en" sz="1200">
                <a:highlight>
                  <a:srgbClr val="FFFFFF"/>
                </a:highlight>
              </a:rPr>
              <a:t>Abridged s</a:t>
            </a:r>
            <a:r>
              <a:rPr b="1" lang="en" sz="1200">
                <a:highlight>
                  <a:srgbClr val="FFFFFF"/>
                </a:highlight>
              </a:rPr>
              <a:t>tatement</a:t>
            </a:r>
            <a:r>
              <a:rPr b="1" lang="en" sz="1200">
                <a:highlight>
                  <a:srgbClr val="FFFFFF"/>
                </a:highlight>
              </a:rPr>
              <a:t> from the New York Times in 2003 about Walter Duranty, who won a Pulitzer Prize in 1931 for his reporting on Ukraine and the Soviet Union:</a:t>
            </a:r>
            <a:r>
              <a:rPr lang="en" sz="1200">
                <a:highlight>
                  <a:srgbClr val="FFFFFF"/>
                </a:highlight>
              </a:rPr>
              <a:t> </a:t>
            </a:r>
            <a:endParaRPr sz="1200"/>
          </a:p>
          <a:p>
            <a:pPr indent="0" lvl="0" marL="457200" rtl="0" algn="l">
              <a:lnSpc>
                <a:spcPct val="100000"/>
              </a:lnSpc>
              <a:spcBef>
                <a:spcPts val="0"/>
              </a:spcBef>
              <a:spcAft>
                <a:spcPts val="0"/>
              </a:spcAft>
              <a:buNone/>
            </a:pPr>
            <a:r>
              <a:rPr i="1" lang="en" sz="1200"/>
              <a:t>Duranty’s analyses relied on official [i.e. Soviet government] sources as his primary source of information.Taking Soviet propaganda at face value this way was completely misleading. Since the 1980s, the paper has been publicly acknowledging his failures.</a:t>
            </a:r>
            <a:endParaRPr b="1" sz="1200">
              <a:highlight>
                <a:srgbClr val="FFFFFF"/>
              </a:highlight>
            </a:endParaRPr>
          </a:p>
        </p:txBody>
      </p:sp>
      <p:pic>
        <p:nvPicPr>
          <p:cNvPr id="258" name="Google Shape;258;p36"/>
          <p:cNvPicPr preferRelativeResize="0"/>
          <p:nvPr/>
        </p:nvPicPr>
        <p:blipFill rotWithShape="1">
          <a:blip r:embed="rId3">
            <a:alphaModFix/>
          </a:blip>
          <a:srcRect b="0" l="13822" r="0" t="0"/>
          <a:stretch/>
        </p:blipFill>
        <p:spPr>
          <a:xfrm>
            <a:off x="7547925" y="508150"/>
            <a:ext cx="1468001" cy="1450801"/>
          </a:xfrm>
          <a:prstGeom prst="rect">
            <a:avLst/>
          </a:prstGeom>
          <a:noFill/>
          <a:ln>
            <a:noFill/>
          </a:ln>
        </p:spPr>
      </p:pic>
      <p:pic>
        <p:nvPicPr>
          <p:cNvPr id="259" name="Google Shape;259;p36"/>
          <p:cNvPicPr preferRelativeResize="0"/>
          <p:nvPr/>
        </p:nvPicPr>
        <p:blipFill>
          <a:blip r:embed="rId4">
            <a:alphaModFix/>
          </a:blip>
          <a:stretch>
            <a:fillRect/>
          </a:stretch>
        </p:blipFill>
        <p:spPr>
          <a:xfrm>
            <a:off x="7648413" y="1717050"/>
            <a:ext cx="1205000" cy="1205000"/>
          </a:xfrm>
          <a:prstGeom prst="rect">
            <a:avLst/>
          </a:prstGeom>
          <a:noFill/>
          <a:ln>
            <a:noFill/>
          </a:ln>
        </p:spPr>
      </p:pic>
      <p:sp>
        <p:nvSpPr>
          <p:cNvPr id="260" name="Google Shape;260;p36"/>
          <p:cNvSpPr txBox="1"/>
          <p:nvPr/>
        </p:nvSpPr>
        <p:spPr>
          <a:xfrm>
            <a:off x="111550" y="3594250"/>
            <a:ext cx="8799600" cy="1450800"/>
          </a:xfrm>
          <a:prstGeom prst="rect">
            <a:avLst/>
          </a:prstGeom>
          <a:solidFill>
            <a:srgbClr val="F3F3F3"/>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How did the Soviet Union ‘manage’ foreign perceptions of the Holodomor?</a:t>
            </a:r>
            <a:endParaRPr>
              <a:solidFill>
                <a:schemeClr val="dk1"/>
              </a:solidFill>
            </a:endParaRPr>
          </a:p>
          <a:p>
            <a:pPr indent="-304800" lvl="0" marL="457200" rtl="0" algn="l">
              <a:lnSpc>
                <a:spcPct val="115000"/>
              </a:lnSpc>
              <a:spcBef>
                <a:spcPts val="0"/>
              </a:spcBef>
              <a:spcAft>
                <a:spcPts val="0"/>
              </a:spcAft>
              <a:buClr>
                <a:srgbClr val="535353"/>
              </a:buClr>
              <a:buSzPts val="1200"/>
              <a:buChar char="●"/>
            </a:pPr>
            <a:r>
              <a:rPr b="1" i="1" lang="en" sz="1200">
                <a:solidFill>
                  <a:srgbClr val="535353"/>
                </a:solidFill>
              </a:rPr>
              <a:t>Potemkin</a:t>
            </a:r>
            <a:r>
              <a:rPr b="1" lang="en" sz="1200">
                <a:solidFill>
                  <a:srgbClr val="535353"/>
                </a:solidFill>
              </a:rPr>
              <a:t> villages:</a:t>
            </a:r>
            <a:r>
              <a:rPr lang="en" sz="1200">
                <a:solidFill>
                  <a:srgbClr val="535353"/>
                </a:solidFill>
              </a:rPr>
              <a:t> “Model” villages were used by the Soviets for duping foreign visitors touring the USSR into believing that all was well. One such village was visited by George Bernard Shaw.</a:t>
            </a:r>
            <a:endParaRPr sz="1200">
              <a:solidFill>
                <a:srgbClr val="535353"/>
              </a:solidFill>
            </a:endParaRPr>
          </a:p>
          <a:p>
            <a:pPr indent="-304800" lvl="0" marL="457200" rtl="0" algn="l">
              <a:lnSpc>
                <a:spcPct val="115000"/>
              </a:lnSpc>
              <a:spcBef>
                <a:spcPts val="0"/>
              </a:spcBef>
              <a:spcAft>
                <a:spcPts val="0"/>
              </a:spcAft>
              <a:buClr>
                <a:srgbClr val="535353"/>
              </a:buClr>
              <a:buSzPts val="1200"/>
              <a:buChar char="●"/>
            </a:pPr>
            <a:r>
              <a:rPr b="1" lang="en" sz="1200">
                <a:solidFill>
                  <a:srgbClr val="535353"/>
                </a:solidFill>
              </a:rPr>
              <a:t>Revoking privileges:</a:t>
            </a:r>
            <a:r>
              <a:rPr lang="en" sz="1200">
                <a:solidFill>
                  <a:srgbClr val="535353"/>
                </a:solidFill>
              </a:rPr>
              <a:t> the Soviet government might cancel a journalist’s visa if it felt that the reporter’s work was not regime-friendly. Reporters were also banned from Ukraine, limiting press coverage. Gareth Jones risked the journey to Ukraine and, after his reports were published, was banned from entering again.</a:t>
            </a:r>
            <a:endParaRPr sz="18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5"/>
          <p:cNvPicPr preferRelativeResize="0"/>
          <p:nvPr/>
        </p:nvPicPr>
        <p:blipFill>
          <a:blip r:embed="rId3">
            <a:alphaModFix/>
          </a:blip>
          <a:stretch>
            <a:fillRect/>
          </a:stretch>
        </p:blipFill>
        <p:spPr>
          <a:xfrm>
            <a:off x="1433513" y="157163"/>
            <a:ext cx="6276975" cy="4829175"/>
          </a:xfrm>
          <a:prstGeom prst="rect">
            <a:avLst/>
          </a:prstGeom>
          <a:noFill/>
          <a:ln>
            <a:noFill/>
          </a:ln>
        </p:spPr>
      </p:pic>
      <p:sp>
        <p:nvSpPr>
          <p:cNvPr id="70" name="Google Shape;70;p15"/>
          <p:cNvSpPr txBox="1"/>
          <p:nvPr/>
        </p:nvSpPr>
        <p:spPr>
          <a:xfrm>
            <a:off x="1550750" y="66020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Gwyneth</a:t>
            </a:r>
            <a:endParaRPr b="1" sz="1800">
              <a:solidFill>
                <a:schemeClr val="lt1"/>
              </a:solidFill>
            </a:endParaRPr>
          </a:p>
        </p:txBody>
      </p:sp>
      <p:sp>
        <p:nvSpPr>
          <p:cNvPr id="71" name="Google Shape;71;p15"/>
          <p:cNvSpPr txBox="1"/>
          <p:nvPr/>
        </p:nvSpPr>
        <p:spPr>
          <a:xfrm>
            <a:off x="2547625" y="136535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Annie</a:t>
            </a:r>
            <a:endParaRPr b="1" sz="1800">
              <a:solidFill>
                <a:schemeClr val="lt1"/>
              </a:solidFill>
            </a:endParaRPr>
          </a:p>
        </p:txBody>
      </p:sp>
      <p:sp>
        <p:nvSpPr>
          <p:cNvPr id="72" name="Google Shape;72;p15"/>
          <p:cNvSpPr txBox="1"/>
          <p:nvPr/>
        </p:nvSpPr>
        <p:spPr>
          <a:xfrm>
            <a:off x="3513775" y="113630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Edgar</a:t>
            </a:r>
            <a:endParaRPr b="1" sz="1800">
              <a:solidFill>
                <a:schemeClr val="lt1"/>
              </a:solidFill>
            </a:endParaRPr>
          </a:p>
        </p:txBody>
      </p:sp>
      <p:sp>
        <p:nvSpPr>
          <p:cNvPr id="73" name="Google Shape;73;p15"/>
          <p:cNvSpPr txBox="1"/>
          <p:nvPr/>
        </p:nvSpPr>
        <p:spPr>
          <a:xfrm>
            <a:off x="4572000" y="157175"/>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Gareth</a:t>
            </a:r>
            <a:endParaRPr b="1" sz="1800">
              <a:solidFill>
                <a:schemeClr val="lt1"/>
              </a:solidFill>
            </a:endParaRPr>
          </a:p>
        </p:txBody>
      </p:sp>
      <p:sp>
        <p:nvSpPr>
          <p:cNvPr id="74" name="Google Shape;74;p15"/>
          <p:cNvSpPr txBox="1"/>
          <p:nvPr/>
        </p:nvSpPr>
        <p:spPr>
          <a:xfrm>
            <a:off x="5614900" y="129220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Eirian</a:t>
            </a:r>
            <a:endParaRPr b="1" sz="1800">
              <a:solidFill>
                <a:schemeClr val="lt1"/>
              </a:solidFill>
            </a:endParaRPr>
          </a:p>
        </p:txBody>
      </p:sp>
      <p:sp>
        <p:nvSpPr>
          <p:cNvPr id="75" name="Google Shape;75;p15"/>
          <p:cNvSpPr txBox="1"/>
          <p:nvPr/>
        </p:nvSpPr>
        <p:spPr>
          <a:xfrm>
            <a:off x="6473575" y="46195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Winnie</a:t>
            </a:r>
            <a:endParaRPr b="1" sz="1800">
              <a:solidFill>
                <a:schemeClr val="lt1"/>
              </a:solidFill>
            </a:endParaRPr>
          </a:p>
        </p:txBody>
      </p:sp>
      <p:sp>
        <p:nvSpPr>
          <p:cNvPr id="76" name="Google Shape;76;p15"/>
          <p:cNvSpPr txBox="1"/>
          <p:nvPr/>
        </p:nvSpPr>
        <p:spPr>
          <a:xfrm>
            <a:off x="4357100" y="1687900"/>
            <a:ext cx="14280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rPr>
              <a:t>Margaret</a:t>
            </a:r>
            <a:endParaRPr b="1" sz="18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6"/>
          <p:cNvPicPr preferRelativeResize="0"/>
          <p:nvPr/>
        </p:nvPicPr>
        <p:blipFill rotWithShape="1">
          <a:blip r:embed="rId3">
            <a:alphaModFix/>
          </a:blip>
          <a:srcRect b="23454" l="34908" r="41787" t="38463"/>
          <a:stretch/>
        </p:blipFill>
        <p:spPr>
          <a:xfrm>
            <a:off x="276375" y="414575"/>
            <a:ext cx="3393175" cy="4265950"/>
          </a:xfrm>
          <a:prstGeom prst="rect">
            <a:avLst/>
          </a:prstGeom>
          <a:noFill/>
          <a:ln>
            <a:noFill/>
          </a:ln>
        </p:spPr>
      </p:pic>
      <p:pic>
        <p:nvPicPr>
          <p:cNvPr id="82" name="Google Shape;82;p16"/>
          <p:cNvPicPr preferRelativeResize="0"/>
          <p:nvPr/>
        </p:nvPicPr>
        <p:blipFill>
          <a:blip r:embed="rId4">
            <a:alphaModFix/>
          </a:blip>
          <a:stretch>
            <a:fillRect/>
          </a:stretch>
        </p:blipFill>
        <p:spPr>
          <a:xfrm>
            <a:off x="5894675" y="414575"/>
            <a:ext cx="2847841" cy="4265950"/>
          </a:xfrm>
          <a:prstGeom prst="rect">
            <a:avLst/>
          </a:prstGeom>
          <a:noFill/>
          <a:ln>
            <a:noFill/>
          </a:ln>
        </p:spPr>
      </p:pic>
      <p:pic>
        <p:nvPicPr>
          <p:cNvPr id="83" name="Google Shape;83;p16"/>
          <p:cNvPicPr preferRelativeResize="0"/>
          <p:nvPr/>
        </p:nvPicPr>
        <p:blipFill rotWithShape="1">
          <a:blip r:embed="rId3">
            <a:alphaModFix/>
          </a:blip>
          <a:srcRect b="6333" l="33908" r="33804" t="5326"/>
          <a:stretch/>
        </p:blipFill>
        <p:spPr>
          <a:xfrm>
            <a:off x="3768775" y="414575"/>
            <a:ext cx="2026675" cy="4265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7"/>
          <p:cNvPicPr preferRelativeResize="0"/>
          <p:nvPr/>
        </p:nvPicPr>
        <p:blipFill>
          <a:blip r:embed="rId3">
            <a:alphaModFix/>
          </a:blip>
          <a:stretch>
            <a:fillRect/>
          </a:stretch>
        </p:blipFill>
        <p:spPr>
          <a:xfrm>
            <a:off x="152400" y="152400"/>
            <a:ext cx="5284776" cy="4838699"/>
          </a:xfrm>
          <a:prstGeom prst="rect">
            <a:avLst/>
          </a:prstGeom>
          <a:noFill/>
          <a:ln>
            <a:noFill/>
          </a:ln>
        </p:spPr>
      </p:pic>
      <p:pic>
        <p:nvPicPr>
          <p:cNvPr id="89" name="Google Shape;89;p17"/>
          <p:cNvPicPr preferRelativeResize="0"/>
          <p:nvPr/>
        </p:nvPicPr>
        <p:blipFill>
          <a:blip r:embed="rId4">
            <a:alphaModFix/>
          </a:blip>
          <a:stretch>
            <a:fillRect/>
          </a:stretch>
        </p:blipFill>
        <p:spPr>
          <a:xfrm>
            <a:off x="5589576" y="413400"/>
            <a:ext cx="3402023" cy="41373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nvSpPr>
        <p:spPr>
          <a:xfrm>
            <a:off x="426450" y="179500"/>
            <a:ext cx="82911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700">
                <a:solidFill>
                  <a:schemeClr val="dk2"/>
                </a:solidFill>
              </a:rPr>
              <a:t>Source Analysis: What can sources reveal about Gareth Jones and his historical discoveries?</a:t>
            </a:r>
            <a:endParaRPr b="1" sz="2700">
              <a:solidFill>
                <a:schemeClr val="dk2"/>
              </a:solidFill>
            </a:endParaRPr>
          </a:p>
        </p:txBody>
      </p:sp>
      <p:pic>
        <p:nvPicPr>
          <p:cNvPr id="95" name="Google Shape;95;p18"/>
          <p:cNvPicPr preferRelativeResize="0"/>
          <p:nvPr/>
        </p:nvPicPr>
        <p:blipFill rotWithShape="1">
          <a:blip r:embed="rId3">
            <a:alphaModFix/>
          </a:blip>
          <a:srcRect b="8433" l="0" r="0" t="0"/>
          <a:stretch/>
        </p:blipFill>
        <p:spPr>
          <a:xfrm>
            <a:off x="366425" y="1533711"/>
            <a:ext cx="1433468" cy="2648575"/>
          </a:xfrm>
          <a:prstGeom prst="rect">
            <a:avLst/>
          </a:prstGeom>
          <a:noFill/>
          <a:ln>
            <a:noFill/>
          </a:ln>
        </p:spPr>
      </p:pic>
      <p:pic>
        <p:nvPicPr>
          <p:cNvPr id="96" name="Google Shape;96;p18"/>
          <p:cNvPicPr preferRelativeResize="0"/>
          <p:nvPr/>
        </p:nvPicPr>
        <p:blipFill>
          <a:blip r:embed="rId4">
            <a:alphaModFix/>
          </a:blip>
          <a:stretch>
            <a:fillRect/>
          </a:stretch>
        </p:blipFill>
        <p:spPr>
          <a:xfrm>
            <a:off x="7083850" y="2880475"/>
            <a:ext cx="1528524" cy="1301801"/>
          </a:xfrm>
          <a:prstGeom prst="rect">
            <a:avLst/>
          </a:prstGeom>
          <a:noFill/>
          <a:ln>
            <a:noFill/>
          </a:ln>
        </p:spPr>
      </p:pic>
      <p:pic>
        <p:nvPicPr>
          <p:cNvPr id="97" name="Google Shape;97;p18"/>
          <p:cNvPicPr preferRelativeResize="0"/>
          <p:nvPr/>
        </p:nvPicPr>
        <p:blipFill>
          <a:blip r:embed="rId5">
            <a:alphaModFix/>
          </a:blip>
          <a:stretch>
            <a:fillRect/>
          </a:stretch>
        </p:blipFill>
        <p:spPr>
          <a:xfrm>
            <a:off x="5658347" y="2920950"/>
            <a:ext cx="1301764" cy="1301800"/>
          </a:xfrm>
          <a:prstGeom prst="rect">
            <a:avLst/>
          </a:prstGeom>
          <a:noFill/>
          <a:ln>
            <a:noFill/>
          </a:ln>
        </p:spPr>
      </p:pic>
      <p:pic>
        <p:nvPicPr>
          <p:cNvPr id="98" name="Google Shape;98;p18"/>
          <p:cNvPicPr preferRelativeResize="0"/>
          <p:nvPr/>
        </p:nvPicPr>
        <p:blipFill>
          <a:blip r:embed="rId6">
            <a:alphaModFix/>
          </a:blip>
          <a:stretch>
            <a:fillRect/>
          </a:stretch>
        </p:blipFill>
        <p:spPr>
          <a:xfrm>
            <a:off x="1951475" y="1561587"/>
            <a:ext cx="1497634" cy="2592800"/>
          </a:xfrm>
          <a:prstGeom prst="rect">
            <a:avLst/>
          </a:prstGeom>
          <a:noFill/>
          <a:ln>
            <a:noFill/>
          </a:ln>
        </p:spPr>
      </p:pic>
      <p:pic>
        <p:nvPicPr>
          <p:cNvPr id="99" name="Google Shape;99;p18"/>
          <p:cNvPicPr preferRelativeResize="0"/>
          <p:nvPr/>
        </p:nvPicPr>
        <p:blipFill>
          <a:blip r:embed="rId7">
            <a:alphaModFix/>
          </a:blip>
          <a:stretch>
            <a:fillRect/>
          </a:stretch>
        </p:blipFill>
        <p:spPr>
          <a:xfrm>
            <a:off x="3526776" y="1659613"/>
            <a:ext cx="1772325" cy="2396719"/>
          </a:xfrm>
          <a:prstGeom prst="rect">
            <a:avLst/>
          </a:prstGeom>
          <a:noFill/>
          <a:ln>
            <a:noFill/>
          </a:ln>
        </p:spPr>
      </p:pic>
      <p:pic>
        <p:nvPicPr>
          <p:cNvPr id="100" name="Google Shape;100;p18"/>
          <p:cNvPicPr preferRelativeResize="0"/>
          <p:nvPr/>
        </p:nvPicPr>
        <p:blipFill rotWithShape="1">
          <a:blip r:embed="rId8">
            <a:alphaModFix/>
          </a:blip>
          <a:srcRect b="31162" l="0" r="0" t="9469"/>
          <a:stretch/>
        </p:blipFill>
        <p:spPr>
          <a:xfrm>
            <a:off x="5376775" y="1533700"/>
            <a:ext cx="3010925" cy="1301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9"/>
          <p:cNvSpPr txBox="1"/>
          <p:nvPr>
            <p:ph type="title"/>
          </p:nvPr>
        </p:nvSpPr>
        <p:spPr>
          <a:xfrm>
            <a:off x="74700" y="0"/>
            <a:ext cx="8520600" cy="572700"/>
          </a:xfrm>
          <a:prstGeom prst="rect">
            <a:avLst/>
          </a:prstGeom>
        </p:spPr>
        <p:txBody>
          <a:bodyPr anchorCtr="0" anchor="t" bIns="91425" lIns="91425" spcFirstLastPara="1" rIns="91425" wrap="square" tIns="91425">
            <a:normAutofit fontScale="90000"/>
          </a:bodyPr>
          <a:lstStyle/>
          <a:p>
            <a:pPr indent="-388620" lvl="0" marL="457200" rtl="0" algn="l">
              <a:spcBef>
                <a:spcPts val="0"/>
              </a:spcBef>
              <a:spcAft>
                <a:spcPts val="0"/>
              </a:spcAft>
              <a:buSzPct val="100000"/>
              <a:buAutoNum type="arabicPeriod"/>
            </a:pPr>
            <a:r>
              <a:rPr b="1" lang="en"/>
              <a:t>Who was Gareth Jones?</a:t>
            </a:r>
            <a:endParaRPr b="1"/>
          </a:p>
        </p:txBody>
      </p:sp>
      <p:sp>
        <p:nvSpPr>
          <p:cNvPr id="106" name="Google Shape;106;p19"/>
          <p:cNvSpPr txBox="1"/>
          <p:nvPr>
            <p:ph idx="1" type="body"/>
          </p:nvPr>
        </p:nvSpPr>
        <p:spPr>
          <a:xfrm>
            <a:off x="74700" y="495600"/>
            <a:ext cx="6159600" cy="30897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Clr>
                <a:schemeClr val="dk1"/>
              </a:buClr>
              <a:buSzPts val="1100"/>
              <a:buFont typeface="Arial"/>
              <a:buNone/>
            </a:pPr>
            <a:r>
              <a:rPr b="1" lang="en" sz="1350">
                <a:solidFill>
                  <a:schemeClr val="dk1"/>
                </a:solidFill>
                <a:highlight>
                  <a:srgbClr val="FFFFFF"/>
                </a:highlight>
              </a:rPr>
              <a:t>Adapted excerpts from a family biography of Gareth Jones (2003):</a:t>
            </a:r>
            <a:endParaRPr sz="1350">
              <a:solidFill>
                <a:schemeClr val="dk1"/>
              </a:solidFill>
              <a:highlight>
                <a:srgbClr val="FFFFFF"/>
              </a:highlight>
            </a:endParaRPr>
          </a:p>
          <a:p>
            <a:pPr indent="0" lvl="0" marL="0" rtl="0" algn="l">
              <a:spcBef>
                <a:spcPts val="0"/>
              </a:spcBef>
              <a:spcAft>
                <a:spcPts val="0"/>
              </a:spcAft>
              <a:buClr>
                <a:schemeClr val="dk1"/>
              </a:buClr>
              <a:buSzPts val="1100"/>
              <a:buFont typeface="Arial"/>
              <a:buNone/>
            </a:pPr>
            <a:r>
              <a:rPr i="1" lang="en" sz="1350">
                <a:solidFill>
                  <a:schemeClr val="dk1"/>
                </a:solidFill>
              </a:rPr>
              <a:t>Gareth Jones was a journalist who was born in Barry, Glamorgan in Wales, and attended Barry County School, where his father, Major Edgar Jones, was headmaster.</a:t>
            </a:r>
            <a:endParaRPr i="1" sz="1350">
              <a:solidFill>
                <a:schemeClr val="dk1"/>
              </a:solidFill>
            </a:endParaRPr>
          </a:p>
          <a:p>
            <a:pPr indent="0" lvl="0" marL="0" rtl="0" algn="l">
              <a:spcBef>
                <a:spcPts val="1000"/>
              </a:spcBef>
              <a:spcAft>
                <a:spcPts val="0"/>
              </a:spcAft>
              <a:buNone/>
            </a:pPr>
            <a:r>
              <a:rPr i="1" lang="en" sz="1350">
                <a:solidFill>
                  <a:schemeClr val="dk1"/>
                </a:solidFill>
                <a:highlight>
                  <a:srgbClr val="FFFFFF"/>
                </a:highlight>
              </a:rPr>
              <a:t>As a child he had heard many stories of the happy times his mother spent with the family of Arthur Hughes, whose family had founded the city of Donetz [in modern-day Ukraine].</a:t>
            </a:r>
            <a:endParaRPr i="1" sz="1350">
              <a:solidFill>
                <a:schemeClr val="dk1"/>
              </a:solidFill>
              <a:highlight>
                <a:srgbClr val="FFFFFF"/>
              </a:highlight>
            </a:endParaRPr>
          </a:p>
          <a:p>
            <a:pPr indent="0" lvl="0" marL="0" marR="88900" rtl="0" algn="just">
              <a:spcBef>
                <a:spcPts val="1000"/>
              </a:spcBef>
              <a:spcAft>
                <a:spcPts val="0"/>
              </a:spcAft>
              <a:buNone/>
            </a:pPr>
            <a:r>
              <a:rPr i="1" lang="en" sz="1350">
                <a:solidFill>
                  <a:schemeClr val="dk1"/>
                </a:solidFill>
                <a:highlight>
                  <a:schemeClr val="lt1"/>
                </a:highlight>
              </a:rPr>
              <a:t>These stories instilled in him a desire to visit the Soviet Union and Ukraine. So with this goal in mind he studied languages and had a brilliant academic career at University, both in Aberystwyth and Cambridge where he gained first-class honours in French, German and Russian, all of which he spoke fluently.</a:t>
            </a:r>
            <a:endParaRPr i="1" sz="1350">
              <a:solidFill>
                <a:schemeClr val="dk1"/>
              </a:solidFill>
              <a:highlight>
                <a:srgbClr val="FFFFFF"/>
              </a:highlight>
            </a:endParaRPr>
          </a:p>
        </p:txBody>
      </p:sp>
      <p:pic>
        <p:nvPicPr>
          <p:cNvPr id="107" name="Google Shape;107;p19"/>
          <p:cNvPicPr preferRelativeResize="0"/>
          <p:nvPr/>
        </p:nvPicPr>
        <p:blipFill>
          <a:blip r:embed="rId3">
            <a:alphaModFix/>
          </a:blip>
          <a:stretch>
            <a:fillRect/>
          </a:stretch>
        </p:blipFill>
        <p:spPr>
          <a:xfrm>
            <a:off x="6234300" y="650650"/>
            <a:ext cx="2819250" cy="2168985"/>
          </a:xfrm>
          <a:prstGeom prst="rect">
            <a:avLst/>
          </a:prstGeom>
          <a:noFill/>
          <a:ln>
            <a:noFill/>
          </a:ln>
        </p:spPr>
      </p:pic>
      <p:sp>
        <p:nvSpPr>
          <p:cNvPr id="108" name="Google Shape;108;p19"/>
          <p:cNvSpPr txBox="1"/>
          <p:nvPr/>
        </p:nvSpPr>
        <p:spPr>
          <a:xfrm>
            <a:off x="74700" y="3427800"/>
            <a:ext cx="8994600" cy="17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1350">
                <a:solidFill>
                  <a:schemeClr val="dk1"/>
                </a:solidFill>
                <a:highlight>
                  <a:srgbClr val="FFFFFF"/>
                </a:highlight>
              </a:rPr>
              <a:t>Graduating from Cambridge in 1930, he obtained the position of Foreign Affairs Adviser to David Lloyd George and it was during the summer of this year he made his first [visit] to Ukraine. He returned in the summer of 1931 to the Soviet Union and at the end of his tour, visited Ukraine.</a:t>
            </a:r>
            <a:endParaRPr i="1" sz="1350">
              <a:solidFill>
                <a:schemeClr val="dk1"/>
              </a:solidFill>
              <a:highlight>
                <a:schemeClr val="lt1"/>
              </a:highlight>
            </a:endParaRPr>
          </a:p>
          <a:p>
            <a:pPr indent="0" lvl="0" marL="0" marR="88900" rtl="0" algn="just">
              <a:lnSpc>
                <a:spcPct val="115000"/>
              </a:lnSpc>
              <a:spcBef>
                <a:spcPts val="1000"/>
              </a:spcBef>
              <a:spcAft>
                <a:spcPts val="0"/>
              </a:spcAft>
              <a:buNone/>
            </a:pPr>
            <a:r>
              <a:rPr i="1" lang="en" sz="1350">
                <a:solidFill>
                  <a:schemeClr val="dk1"/>
                </a:solidFill>
                <a:highlight>
                  <a:schemeClr val="lt1"/>
                </a:highlight>
              </a:rPr>
              <a:t>It was [...] in March 1933, that he made his third and final visit to Soviet Russia and Ukraine to investigate reports he had heard of starvation [there]. In his diary he records that he [set off] on a walking tour of villages within Soviet-restricted Ukraine.</a:t>
            </a:r>
            <a:endParaRPr i="1" sz="1350"/>
          </a:p>
        </p:txBody>
      </p:sp>
      <p:sp>
        <p:nvSpPr>
          <p:cNvPr id="109" name="Google Shape;109;p19"/>
          <p:cNvSpPr txBox="1"/>
          <p:nvPr/>
        </p:nvSpPr>
        <p:spPr>
          <a:xfrm>
            <a:off x="6234225" y="157500"/>
            <a:ext cx="2819400" cy="41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2"/>
                </a:solidFill>
              </a:rPr>
              <a:t>The Jones family, pictured in South Wales in 1930:</a:t>
            </a:r>
            <a:endParaRPr sz="1100">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0"/>
          <p:cNvSpPr txBox="1"/>
          <p:nvPr>
            <p:ph type="title"/>
          </p:nvPr>
        </p:nvSpPr>
        <p:spPr>
          <a:xfrm>
            <a:off x="0" y="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2. What did Gareth Jones discover in Ukraine?</a:t>
            </a:r>
            <a:endParaRPr b="1"/>
          </a:p>
        </p:txBody>
      </p:sp>
      <p:sp>
        <p:nvSpPr>
          <p:cNvPr id="115" name="Google Shape;115;p20"/>
          <p:cNvSpPr txBox="1"/>
          <p:nvPr>
            <p:ph idx="1" type="body"/>
          </p:nvPr>
        </p:nvSpPr>
        <p:spPr>
          <a:xfrm>
            <a:off x="0" y="498350"/>
            <a:ext cx="7424100" cy="449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434343"/>
                </a:solidFill>
              </a:rPr>
              <a:t>An excerpt from </a:t>
            </a:r>
            <a:r>
              <a:rPr b="1" lang="en" sz="1300">
                <a:solidFill>
                  <a:srgbClr val="434343"/>
                </a:solidFill>
                <a:highlight>
                  <a:srgbClr val="FFFFFF"/>
                </a:highlight>
              </a:rPr>
              <a:t>famous press release written by Gareth Jones about his travels in Ukraine on the 29th of March 1933 and this was printed in many American and British newspapers including the </a:t>
            </a:r>
            <a:r>
              <a:rPr b="1" i="1" lang="en" sz="1300">
                <a:solidFill>
                  <a:srgbClr val="434343"/>
                </a:solidFill>
                <a:highlight>
                  <a:srgbClr val="FFFFFF"/>
                </a:highlight>
              </a:rPr>
              <a:t>New York Evening Post </a:t>
            </a:r>
            <a:r>
              <a:rPr b="1" lang="en" sz="1300">
                <a:solidFill>
                  <a:srgbClr val="434343"/>
                </a:solidFill>
                <a:highlight>
                  <a:srgbClr val="FFFFFF"/>
                </a:highlight>
              </a:rPr>
              <a:t>and </a:t>
            </a:r>
            <a:r>
              <a:rPr b="1" i="1" lang="en" sz="1300">
                <a:solidFill>
                  <a:srgbClr val="434343"/>
                </a:solidFill>
                <a:highlight>
                  <a:srgbClr val="FFFFFF"/>
                </a:highlight>
              </a:rPr>
              <a:t>The Manchester Guardian</a:t>
            </a:r>
            <a:r>
              <a:rPr b="1" lang="en" sz="1300">
                <a:solidFill>
                  <a:srgbClr val="434343"/>
                </a:solidFill>
                <a:highlight>
                  <a:srgbClr val="FFFFFF"/>
                </a:highlight>
              </a:rPr>
              <a:t>: </a:t>
            </a:r>
            <a:endParaRPr b="1" sz="1300">
              <a:solidFill>
                <a:srgbClr val="434343"/>
              </a:solidFill>
              <a:highlight>
                <a:srgbClr val="FFFFFF"/>
              </a:highlight>
            </a:endParaRPr>
          </a:p>
          <a:p>
            <a:pPr indent="0" lvl="0" marL="0" rtl="0" algn="l">
              <a:spcBef>
                <a:spcPts val="1200"/>
              </a:spcBef>
              <a:spcAft>
                <a:spcPts val="0"/>
              </a:spcAft>
              <a:buNone/>
            </a:pPr>
            <a:r>
              <a:rPr lang="en" sz="1300">
                <a:solidFill>
                  <a:srgbClr val="333333"/>
                </a:solidFill>
                <a:highlight>
                  <a:srgbClr val="FFFFFF"/>
                </a:highlight>
              </a:rPr>
              <a:t>‘</a:t>
            </a:r>
            <a:r>
              <a:rPr i="1" lang="en" sz="1300">
                <a:solidFill>
                  <a:srgbClr val="333333"/>
                </a:solidFill>
                <a:highlight>
                  <a:srgbClr val="FFFFFF"/>
                </a:highlight>
              </a:rPr>
              <a:t>I walked along through villages and twelve collective farms. Everywhere was the cry, 'There is no bread. We are dying. I tramped through the black earth region because that was once the richest farmland in Russia and because the correspondents have been forbidden to go there to see for themselves what is happening.</a:t>
            </a:r>
            <a:endParaRPr i="1" sz="1300">
              <a:solidFill>
                <a:srgbClr val="333333"/>
              </a:solidFill>
              <a:highlight>
                <a:srgbClr val="FFFFFF"/>
              </a:highlight>
            </a:endParaRPr>
          </a:p>
          <a:p>
            <a:pPr indent="0" lvl="0" marL="0" rtl="0" algn="just">
              <a:spcBef>
                <a:spcPts val="1200"/>
              </a:spcBef>
              <a:spcAft>
                <a:spcPts val="0"/>
              </a:spcAft>
              <a:buClr>
                <a:schemeClr val="dk1"/>
              </a:buClr>
              <a:buSzPts val="1100"/>
              <a:buFont typeface="Arial"/>
              <a:buNone/>
            </a:pPr>
            <a:r>
              <a:rPr i="1" lang="en" sz="1300">
                <a:solidFill>
                  <a:srgbClr val="333333"/>
                </a:solidFill>
                <a:highlight>
                  <a:srgbClr val="FFFFFF"/>
                </a:highlight>
              </a:rPr>
              <a:t>In the train a Communist denied to me that there was a famine. I flung a crust of bread which I had been eating from my own supply into a spittoon. A peasant fellow-passenger fished it out and ravenously ate it. I threw an orange peel into the spittoon and the peasant again grabbed it and devoured it. The Communist subsided. I stayed overnight in a village where there used to be 200 oxen and where there now are six. They told me that many [people] had already died of hunger. Two soldiers came to arrest a thief. They warned me against travel by night, as there were too many 'starving' desperate men.</a:t>
            </a:r>
            <a:endParaRPr i="1" sz="1300">
              <a:solidFill>
                <a:srgbClr val="333333"/>
              </a:solidFill>
              <a:highlight>
                <a:srgbClr val="FFFFFF"/>
              </a:highlight>
            </a:endParaRPr>
          </a:p>
          <a:p>
            <a:pPr indent="0" lvl="0" marL="0" rtl="0" algn="just">
              <a:spcBef>
                <a:spcPts val="1200"/>
              </a:spcBef>
              <a:spcAft>
                <a:spcPts val="0"/>
              </a:spcAft>
              <a:buClr>
                <a:schemeClr val="dk1"/>
              </a:buClr>
              <a:buSzPts val="1100"/>
              <a:buFont typeface="Arial"/>
              <a:buNone/>
            </a:pPr>
            <a:r>
              <a:rPr i="1" lang="en" sz="1300">
                <a:solidFill>
                  <a:srgbClr val="333333"/>
                </a:solidFill>
                <a:highlight>
                  <a:srgbClr val="FFFFFF"/>
                </a:highlight>
              </a:rPr>
              <a:t>'We are waiting for death' was my welcome, but see, we still, have our cattle fodder [to eat]. Go farther south. There they have nothing. Many houses are empty of people already dead,' they cried.’</a:t>
            </a:r>
            <a:endParaRPr i="1" sz="1300">
              <a:solidFill>
                <a:srgbClr val="333333"/>
              </a:solidFill>
              <a:highlight>
                <a:srgbClr val="FFFFFF"/>
              </a:highlight>
            </a:endParaRPr>
          </a:p>
          <a:p>
            <a:pPr indent="0" lvl="0" marL="0" rtl="0" algn="l">
              <a:spcBef>
                <a:spcPts val="1200"/>
              </a:spcBef>
              <a:spcAft>
                <a:spcPts val="1200"/>
              </a:spcAft>
              <a:buNone/>
            </a:pPr>
            <a:r>
              <a:t/>
            </a:r>
            <a:endParaRPr sz="1300">
              <a:solidFill>
                <a:srgbClr val="434343"/>
              </a:solidFill>
              <a:highlight>
                <a:srgbClr val="FFFFFF"/>
              </a:highlight>
            </a:endParaRPr>
          </a:p>
        </p:txBody>
      </p:sp>
      <p:pic>
        <p:nvPicPr>
          <p:cNvPr id="116" name="Google Shape;116;p20"/>
          <p:cNvPicPr preferRelativeResize="0"/>
          <p:nvPr/>
        </p:nvPicPr>
        <p:blipFill rotWithShape="1">
          <a:blip r:embed="rId3">
            <a:alphaModFix/>
          </a:blip>
          <a:srcRect b="8433" l="0" r="0" t="0"/>
          <a:stretch/>
        </p:blipFill>
        <p:spPr>
          <a:xfrm>
            <a:off x="7424100" y="647075"/>
            <a:ext cx="1693025" cy="3128150"/>
          </a:xfrm>
          <a:prstGeom prst="rect">
            <a:avLst/>
          </a:prstGeom>
          <a:noFill/>
          <a:ln>
            <a:noFill/>
          </a:ln>
        </p:spPr>
      </p:pic>
      <p:sp>
        <p:nvSpPr>
          <p:cNvPr id="117" name="Google Shape;117;p20"/>
          <p:cNvSpPr txBox="1"/>
          <p:nvPr/>
        </p:nvSpPr>
        <p:spPr>
          <a:xfrm>
            <a:off x="7479950" y="0"/>
            <a:ext cx="1581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2"/>
                </a:solidFill>
              </a:rPr>
              <a:t>NB: Ukraine was referred to as part of Russia at this time.</a:t>
            </a:r>
            <a:endParaRPr b="1" sz="1100">
              <a:solidFill>
                <a:schemeClr val="dk2"/>
              </a:solidFill>
            </a:endParaRPr>
          </a:p>
        </p:txBody>
      </p:sp>
      <p:pic>
        <p:nvPicPr>
          <p:cNvPr id="118" name="Google Shape;118;p20"/>
          <p:cNvPicPr preferRelativeResize="0"/>
          <p:nvPr/>
        </p:nvPicPr>
        <p:blipFill>
          <a:blip r:embed="rId4">
            <a:alphaModFix/>
          </a:blip>
          <a:stretch>
            <a:fillRect/>
          </a:stretch>
        </p:blipFill>
        <p:spPr>
          <a:xfrm>
            <a:off x="7479950" y="3643825"/>
            <a:ext cx="778925" cy="1348526"/>
          </a:xfrm>
          <a:prstGeom prst="rect">
            <a:avLst/>
          </a:prstGeom>
          <a:noFill/>
          <a:ln>
            <a:noFill/>
          </a:ln>
        </p:spPr>
      </p:pic>
      <p:sp>
        <p:nvSpPr>
          <p:cNvPr id="119" name="Google Shape;119;p20"/>
          <p:cNvSpPr txBox="1"/>
          <p:nvPr/>
        </p:nvSpPr>
        <p:spPr>
          <a:xfrm>
            <a:off x="8258875" y="3907850"/>
            <a:ext cx="881700" cy="108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2"/>
                </a:solidFill>
              </a:rPr>
              <a:t>Gareth Jones took meticulous notes in numerous diaries.</a:t>
            </a:r>
            <a:endParaRPr sz="11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1"/>
          <p:cNvSpPr txBox="1"/>
          <p:nvPr>
            <p:ph type="title"/>
          </p:nvPr>
        </p:nvSpPr>
        <p:spPr>
          <a:xfrm>
            <a:off x="0" y="-769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t>3. Why did the Holodomor occur?</a:t>
            </a:r>
            <a:endParaRPr b="1"/>
          </a:p>
        </p:txBody>
      </p:sp>
      <p:sp>
        <p:nvSpPr>
          <p:cNvPr id="125" name="Google Shape;125;p21"/>
          <p:cNvSpPr txBox="1"/>
          <p:nvPr/>
        </p:nvSpPr>
        <p:spPr>
          <a:xfrm>
            <a:off x="80100" y="409000"/>
            <a:ext cx="6687000" cy="4734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dk1"/>
                </a:solidFill>
              </a:rPr>
              <a:t>Excerpt from the ‘First Five Year Plan’ (1928):</a:t>
            </a:r>
            <a:endParaRPr b="1">
              <a:solidFill>
                <a:schemeClr val="dk1"/>
              </a:solidFill>
            </a:endParaRPr>
          </a:p>
          <a:p>
            <a:pPr indent="0" lvl="0" marL="0" rtl="0" algn="l">
              <a:lnSpc>
                <a:spcPct val="115000"/>
              </a:lnSpc>
              <a:spcBef>
                <a:spcPts val="0"/>
              </a:spcBef>
              <a:spcAft>
                <a:spcPts val="0"/>
              </a:spcAft>
              <a:buNone/>
            </a:pPr>
            <a:r>
              <a:rPr i="1" lang="en">
                <a:solidFill>
                  <a:schemeClr val="dk1"/>
                </a:solidFill>
              </a:rPr>
              <a:t>The fundamental task of the First Five-Year Plan is to </a:t>
            </a:r>
            <a:r>
              <a:rPr b="1" i="1" lang="en">
                <a:solidFill>
                  <a:schemeClr val="dk1"/>
                </a:solidFill>
              </a:rPr>
              <a:t>complete the collectivization of agriculture</a:t>
            </a:r>
            <a:r>
              <a:rPr lang="en">
                <a:solidFill>
                  <a:schemeClr val="dk1"/>
                </a:solidFill>
              </a:rPr>
              <a:t> [i.e. the seizure of privately-owned farms]</a:t>
            </a:r>
            <a:r>
              <a:rPr i="1" lang="en">
                <a:solidFill>
                  <a:schemeClr val="dk1"/>
                </a:solidFill>
              </a:rPr>
              <a:t>.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1931: </a:t>
            </a:r>
            <a:r>
              <a:rPr lang="en">
                <a:solidFill>
                  <a:schemeClr val="dk1"/>
                </a:solidFill>
              </a:rPr>
              <a:t>The Ukrainian harvest produced </a:t>
            </a:r>
            <a:r>
              <a:rPr b="1" lang="en">
                <a:solidFill>
                  <a:schemeClr val="dk1"/>
                </a:solidFill>
              </a:rPr>
              <a:t>11 - 13 million tonnes</a:t>
            </a:r>
            <a:r>
              <a:rPr lang="en">
                <a:solidFill>
                  <a:schemeClr val="dk1"/>
                </a:solidFill>
              </a:rPr>
              <a:t> of grain - </a:t>
            </a:r>
            <a:r>
              <a:rPr b="1" lang="en">
                <a:solidFill>
                  <a:schemeClr val="dk1"/>
                </a:solidFill>
              </a:rPr>
              <a:t>7 million tonnes </a:t>
            </a:r>
            <a:r>
              <a:rPr lang="en">
                <a:solidFill>
                  <a:schemeClr val="dk1"/>
                </a:solidFill>
              </a:rPr>
              <a:t>were confiscated by the Soviet government and removed from Ukraine, leaving each Ukrainian peasant with an average of just </a:t>
            </a:r>
            <a:r>
              <a:rPr b="1" lang="en">
                <a:solidFill>
                  <a:schemeClr val="dk1"/>
                </a:solidFill>
              </a:rPr>
              <a:t>112 kg </a:t>
            </a:r>
            <a:r>
              <a:rPr lang="en">
                <a:solidFill>
                  <a:schemeClr val="dk1"/>
                </a:solidFill>
              </a:rPr>
              <a:t>of grain to consume across a year - just over </a:t>
            </a:r>
            <a:r>
              <a:rPr b="1" lang="en">
                <a:solidFill>
                  <a:schemeClr val="dk1"/>
                </a:solidFill>
              </a:rPr>
              <a:t>1000 calories a day. 3.9 million died as a result.</a:t>
            </a:r>
            <a:endParaRPr b="1">
              <a:solidFill>
                <a:schemeClr val="dk1"/>
              </a:solidFill>
            </a:endParaRPr>
          </a:p>
          <a:p>
            <a:pPr indent="0" lvl="0" marL="0" rtl="0" algn="l">
              <a:lnSpc>
                <a:spcPct val="115000"/>
              </a:lnSpc>
              <a:spcBef>
                <a:spcPts val="0"/>
              </a:spcBef>
              <a:spcAft>
                <a:spcPts val="0"/>
              </a:spcAft>
              <a:buNone/>
            </a:pPr>
            <a:r>
              <a:rPr lang="en">
                <a:solidFill>
                  <a:schemeClr val="dk1"/>
                </a:solidFill>
              </a:rPr>
              <a:t>________________________________________________________________</a:t>
            </a:r>
            <a:endParaRPr>
              <a:solidFill>
                <a:schemeClr val="dk1"/>
              </a:solidFill>
            </a:endParaRPr>
          </a:p>
          <a:p>
            <a:pPr indent="0" lvl="0" marL="0" rtl="0" algn="l">
              <a:lnSpc>
                <a:spcPct val="115000"/>
              </a:lnSpc>
              <a:spcBef>
                <a:spcPts val="0"/>
              </a:spcBef>
              <a:spcAft>
                <a:spcPts val="0"/>
              </a:spcAft>
              <a:buNone/>
            </a:pPr>
            <a:r>
              <a:rPr b="1" lang="en">
                <a:solidFill>
                  <a:schemeClr val="dk1"/>
                </a:solidFill>
              </a:rPr>
              <a:t>Excerpt from ‘The Law on Five Ears of Grain’ (7 August 1932):</a:t>
            </a:r>
            <a:endParaRPr b="1">
              <a:solidFill>
                <a:schemeClr val="dk1"/>
              </a:solidFill>
            </a:endParaRPr>
          </a:p>
          <a:p>
            <a:pPr indent="0" lvl="0" marL="0" rtl="0" algn="l">
              <a:lnSpc>
                <a:spcPct val="115000"/>
              </a:lnSpc>
              <a:spcBef>
                <a:spcPts val="0"/>
              </a:spcBef>
              <a:spcAft>
                <a:spcPts val="0"/>
              </a:spcAft>
              <a:buNone/>
            </a:pPr>
            <a:r>
              <a:rPr i="1" lang="en">
                <a:solidFill>
                  <a:schemeClr val="dk1"/>
                </a:solidFill>
              </a:rPr>
              <a:t>Public Property [is] the basis of the Soviet system; it is sacred and inviolable, and those attempting to steal public property [i.e. grain] must be considered enemies of the people. [The penalty is] </a:t>
            </a:r>
            <a:r>
              <a:rPr b="1" i="1" lang="en">
                <a:solidFill>
                  <a:schemeClr val="dk1"/>
                </a:solidFill>
              </a:rPr>
              <a:t>execution</a:t>
            </a:r>
            <a:r>
              <a:rPr i="1" lang="en">
                <a:solidFill>
                  <a:schemeClr val="dk1"/>
                </a:solidFill>
              </a:rPr>
              <a:t> with the confiscation of all property, which may be substituted … by the </a:t>
            </a:r>
            <a:r>
              <a:rPr b="1" i="1" lang="en">
                <a:solidFill>
                  <a:schemeClr val="dk1"/>
                </a:solidFill>
              </a:rPr>
              <a:t>deprivation of freedom for [...] ten years</a:t>
            </a:r>
            <a:r>
              <a:rPr i="1" lang="en">
                <a:solidFill>
                  <a:schemeClr val="dk1"/>
                </a:solidFill>
              </a:rPr>
              <a:t>.</a:t>
            </a:r>
            <a:endParaRPr i="1">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1932: </a:t>
            </a:r>
            <a:r>
              <a:rPr lang="en">
                <a:solidFill>
                  <a:schemeClr val="dk1"/>
                </a:solidFill>
              </a:rPr>
              <a:t>Within 6 months of this law being passed, </a:t>
            </a:r>
            <a:r>
              <a:rPr b="1" lang="en">
                <a:solidFill>
                  <a:schemeClr val="dk1"/>
                </a:solidFill>
              </a:rPr>
              <a:t>4,500</a:t>
            </a:r>
            <a:r>
              <a:rPr lang="en">
                <a:solidFill>
                  <a:schemeClr val="dk1"/>
                </a:solidFill>
              </a:rPr>
              <a:t> peasants had been executed and </a:t>
            </a:r>
            <a:r>
              <a:rPr b="1" lang="en">
                <a:solidFill>
                  <a:schemeClr val="dk1"/>
                </a:solidFill>
              </a:rPr>
              <a:t>100,000</a:t>
            </a:r>
            <a:r>
              <a:rPr lang="en">
                <a:solidFill>
                  <a:schemeClr val="dk1"/>
                </a:solidFill>
              </a:rPr>
              <a:t> had been imprisoned for trying to take grain to feed themselves.</a:t>
            </a:r>
            <a:endParaRPr>
              <a:solidFill>
                <a:schemeClr val="dk1"/>
              </a:solidFill>
            </a:endParaRPr>
          </a:p>
        </p:txBody>
      </p:sp>
      <p:sp>
        <p:nvSpPr>
          <p:cNvPr id="126" name="Google Shape;126;p21"/>
          <p:cNvSpPr txBox="1"/>
          <p:nvPr/>
        </p:nvSpPr>
        <p:spPr>
          <a:xfrm>
            <a:off x="6878650" y="123875"/>
            <a:ext cx="2206200" cy="4965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chemeClr val="dk1"/>
                </a:solidFill>
              </a:rPr>
              <a:t>Telegram sent by Stalin to local party officials in Ukraine (January 1933): </a:t>
            </a:r>
            <a:endParaRPr b="1" sz="1500">
              <a:solidFill>
                <a:schemeClr val="dk1"/>
              </a:solidFill>
            </a:endParaRPr>
          </a:p>
          <a:p>
            <a:pPr indent="0" lvl="0" marL="0" rtl="0" algn="l">
              <a:lnSpc>
                <a:spcPct val="115000"/>
              </a:lnSpc>
              <a:spcBef>
                <a:spcPts val="0"/>
              </a:spcBef>
              <a:spcAft>
                <a:spcPts val="0"/>
              </a:spcAft>
              <a:buNone/>
            </a:pPr>
            <a:r>
              <a:t/>
            </a:r>
            <a:endParaRPr i="1" sz="1500">
              <a:solidFill>
                <a:schemeClr val="dk1"/>
              </a:solidFill>
            </a:endParaRPr>
          </a:p>
          <a:p>
            <a:pPr indent="0" lvl="0" marL="0" rtl="0" algn="l">
              <a:lnSpc>
                <a:spcPct val="115000"/>
              </a:lnSpc>
              <a:spcBef>
                <a:spcPts val="0"/>
              </a:spcBef>
              <a:spcAft>
                <a:spcPts val="0"/>
              </a:spcAft>
              <a:buNone/>
            </a:pPr>
            <a:r>
              <a:rPr i="1" lang="en" sz="1500">
                <a:solidFill>
                  <a:schemeClr val="dk1"/>
                </a:solidFill>
              </a:rPr>
              <a:t>It has been observed that </a:t>
            </a:r>
            <a:r>
              <a:rPr b="1" i="1" lang="en" sz="1500">
                <a:solidFill>
                  <a:schemeClr val="dk1"/>
                </a:solidFill>
              </a:rPr>
              <a:t>Ukrainian peasants are attempting to leave </a:t>
            </a:r>
            <a:r>
              <a:rPr i="1" lang="en" sz="1500">
                <a:solidFill>
                  <a:schemeClr val="dk1"/>
                </a:solidFill>
              </a:rPr>
              <a:t>en masse to other regions of the USSR </a:t>
            </a:r>
            <a:r>
              <a:rPr b="1" i="1" lang="en" sz="1500">
                <a:solidFill>
                  <a:schemeClr val="dk1"/>
                </a:solidFill>
              </a:rPr>
              <a:t>in search of bread</a:t>
            </a:r>
            <a:r>
              <a:rPr i="1" lang="en" sz="1500">
                <a:solidFill>
                  <a:schemeClr val="dk1"/>
                </a:solidFill>
              </a:rPr>
              <a:t>. This is unacceptable [...] </a:t>
            </a:r>
            <a:r>
              <a:rPr b="1" i="1" lang="en" sz="1500">
                <a:solidFill>
                  <a:schemeClr val="dk1"/>
                </a:solidFill>
              </a:rPr>
              <a:t>arrest any peasants found traveling</a:t>
            </a:r>
            <a:r>
              <a:rPr i="1" lang="en" sz="1500">
                <a:solidFill>
                  <a:schemeClr val="dk1"/>
                </a:solidFill>
              </a:rPr>
              <a:t> without proper documentation and to send them back.</a:t>
            </a:r>
            <a:endParaRPr i="1" sz="15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